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26"/>
  </p:notesMasterIdLst>
  <p:sldIdLst>
    <p:sldId id="441" r:id="rId3"/>
    <p:sldId id="458" r:id="rId4"/>
    <p:sldId id="459" r:id="rId5"/>
    <p:sldId id="460" r:id="rId6"/>
    <p:sldId id="446" r:id="rId7"/>
    <p:sldId id="461" r:id="rId8"/>
    <p:sldId id="462" r:id="rId9"/>
    <p:sldId id="258" r:id="rId10"/>
    <p:sldId id="450" r:id="rId11"/>
    <p:sldId id="364" r:id="rId12"/>
    <p:sldId id="451" r:id="rId13"/>
    <p:sldId id="363" r:id="rId14"/>
    <p:sldId id="368" r:id="rId15"/>
    <p:sldId id="358" r:id="rId16"/>
    <p:sldId id="259" r:id="rId17"/>
    <p:sldId id="455" r:id="rId18"/>
    <p:sldId id="266" r:id="rId19"/>
    <p:sldId id="457" r:id="rId20"/>
    <p:sldId id="456" r:id="rId21"/>
    <p:sldId id="463" r:id="rId22"/>
    <p:sldId id="442" r:id="rId23"/>
    <p:sldId id="464" r:id="rId24"/>
    <p:sldId id="281" r:id="rId25"/>
  </p:sldIdLst>
  <p:sldSz cx="9144000" cy="6858000" type="screen4x3"/>
  <p:notesSz cx="6797675" cy="9928225"/>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60"/>
  </p:normalViewPr>
  <p:slideViewPr>
    <p:cSldViewPr snapToGrid="0">
      <p:cViewPr varScale="1">
        <p:scale>
          <a:sx n="109" d="100"/>
          <a:sy n="109" d="100"/>
        </p:scale>
        <p:origin x="153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D765DE02-5091-4AEB-B404-416F59E48FF9}" type="datetimeFigureOut">
              <a:rPr lang="ru-RU" smtClean="0"/>
              <a:t>15.12.2023</a:t>
            </a:fld>
            <a:endParaRPr lang="ru-RU"/>
          </a:p>
        </p:txBody>
      </p:sp>
      <p:sp>
        <p:nvSpPr>
          <p:cNvPr id="4" name="Образ слайда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48641CCF-226A-45F6-A3D5-5C4C2FAFDEDF}" type="slidenum">
              <a:rPr lang="ru-RU" smtClean="0"/>
              <a:t>‹#›</a:t>
            </a:fld>
            <a:endParaRPr lang="ru-RU"/>
          </a:p>
        </p:txBody>
      </p:sp>
    </p:spTree>
    <p:extLst>
      <p:ext uri="{BB962C8B-B14F-4D97-AF65-F5344CB8AC3E}">
        <p14:creationId xmlns:p14="http://schemas.microsoft.com/office/powerpoint/2010/main" val="3738436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8641CCF-226A-45F6-A3D5-5C4C2FAFDEDF}" type="slidenum">
              <a:rPr lang="ru-RU" smtClean="0"/>
              <a:t>5</a:t>
            </a:fld>
            <a:endParaRPr lang="ru-RU"/>
          </a:p>
        </p:txBody>
      </p:sp>
    </p:spTree>
    <p:extLst>
      <p:ext uri="{BB962C8B-B14F-4D97-AF65-F5344CB8AC3E}">
        <p14:creationId xmlns:p14="http://schemas.microsoft.com/office/powerpoint/2010/main" val="2676402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7"/>
            <a:ext cx="7772400" cy="1470025"/>
          </a:xfrm>
        </p:spPr>
        <p:txBody>
          <a:bodyPr/>
          <a:lstStyle/>
          <a:p>
            <a:r>
              <a:rPr lang="ru-RU"/>
              <a:t>Образец заголовка</a:t>
            </a:r>
            <a:endParaRPr lang="en-GB"/>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GB"/>
          </a:p>
        </p:txBody>
      </p:sp>
      <p:sp>
        <p:nvSpPr>
          <p:cNvPr id="4" name="Дата 3"/>
          <p:cNvSpPr>
            <a:spLocks noGrp="1"/>
          </p:cNvSpPr>
          <p:nvPr>
            <p:ph type="dt" sz="half" idx="10"/>
          </p:nvPr>
        </p:nvSpPr>
        <p:spPr/>
        <p:txBody>
          <a:bodyPr/>
          <a:lstStyle/>
          <a:p>
            <a:fld id="{B69E1EC6-A671-42FD-90EE-43B6E26C16D7}" type="datetime1">
              <a:rPr lang="ru-RU" smtClean="0"/>
              <a:t>15.12.2023</a:t>
            </a:fld>
            <a:endParaRPr lang="en-GB"/>
          </a:p>
        </p:txBody>
      </p:sp>
      <p:sp>
        <p:nvSpPr>
          <p:cNvPr id="5" name="Нижний колонтитул 4"/>
          <p:cNvSpPr>
            <a:spLocks noGrp="1"/>
          </p:cNvSpPr>
          <p:nvPr>
            <p:ph type="ftr" sz="quarter" idx="11"/>
          </p:nvPr>
        </p:nvSpPr>
        <p:spPr/>
        <p:txBody>
          <a:bodyPr/>
          <a:lstStyle/>
          <a:p>
            <a:endParaRPr lang="en-GB"/>
          </a:p>
        </p:txBody>
      </p:sp>
      <p:sp>
        <p:nvSpPr>
          <p:cNvPr id="6" name="Номер слайда 5"/>
          <p:cNvSpPr>
            <a:spLocks noGrp="1"/>
          </p:cNvSpPr>
          <p:nvPr>
            <p:ph type="sldNum" sz="quarter" idx="12"/>
          </p:nvPr>
        </p:nvSpPr>
        <p:spPr/>
        <p:txBody>
          <a:bodyPr/>
          <a:lstStyle/>
          <a:p>
            <a:fld id="{7679C46C-0141-477F-8377-5B8465BF9946}" type="slidenum">
              <a:rPr lang="en-GB" smtClean="0"/>
              <a:t>‹#›</a:t>
            </a:fld>
            <a:endParaRPr lang="en-GB"/>
          </a:p>
        </p:txBody>
      </p:sp>
    </p:spTree>
    <p:extLst>
      <p:ext uri="{BB962C8B-B14F-4D97-AF65-F5344CB8AC3E}">
        <p14:creationId xmlns:p14="http://schemas.microsoft.com/office/powerpoint/2010/main" val="1908574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GB"/>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p:cNvSpPr>
            <a:spLocks noGrp="1"/>
          </p:cNvSpPr>
          <p:nvPr>
            <p:ph type="dt" sz="half" idx="10"/>
          </p:nvPr>
        </p:nvSpPr>
        <p:spPr/>
        <p:txBody>
          <a:bodyPr/>
          <a:lstStyle/>
          <a:p>
            <a:fld id="{8D97B985-BC7E-466E-9927-9ACC3C876E4E}" type="datetime1">
              <a:rPr lang="ru-RU" smtClean="0"/>
              <a:t>15.12.2023</a:t>
            </a:fld>
            <a:endParaRPr lang="en-GB"/>
          </a:p>
        </p:txBody>
      </p:sp>
      <p:sp>
        <p:nvSpPr>
          <p:cNvPr id="5" name="Нижний колонтитул 4"/>
          <p:cNvSpPr>
            <a:spLocks noGrp="1"/>
          </p:cNvSpPr>
          <p:nvPr>
            <p:ph type="ftr" sz="quarter" idx="11"/>
          </p:nvPr>
        </p:nvSpPr>
        <p:spPr/>
        <p:txBody>
          <a:bodyPr/>
          <a:lstStyle/>
          <a:p>
            <a:endParaRPr lang="en-GB"/>
          </a:p>
        </p:txBody>
      </p:sp>
      <p:sp>
        <p:nvSpPr>
          <p:cNvPr id="6" name="Номер слайда 5"/>
          <p:cNvSpPr>
            <a:spLocks noGrp="1"/>
          </p:cNvSpPr>
          <p:nvPr>
            <p:ph type="sldNum" sz="quarter" idx="12"/>
          </p:nvPr>
        </p:nvSpPr>
        <p:spPr/>
        <p:txBody>
          <a:bodyPr/>
          <a:lstStyle/>
          <a:p>
            <a:fld id="{7679C46C-0141-477F-8377-5B8465BF9946}" type="slidenum">
              <a:rPr lang="en-GB" smtClean="0"/>
              <a:t>‹#›</a:t>
            </a:fld>
            <a:endParaRPr lang="en-GB"/>
          </a:p>
        </p:txBody>
      </p:sp>
    </p:spTree>
    <p:extLst>
      <p:ext uri="{BB962C8B-B14F-4D97-AF65-F5344CB8AC3E}">
        <p14:creationId xmlns:p14="http://schemas.microsoft.com/office/powerpoint/2010/main" val="383942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40"/>
            <a:ext cx="2057400" cy="5851525"/>
          </a:xfrm>
        </p:spPr>
        <p:txBody>
          <a:bodyPr vert="eaVert"/>
          <a:lstStyle/>
          <a:p>
            <a:r>
              <a:rPr lang="ru-RU"/>
              <a:t>Образец заголовка</a:t>
            </a:r>
            <a:endParaRPr lang="en-GB"/>
          </a:p>
        </p:txBody>
      </p:sp>
      <p:sp>
        <p:nvSpPr>
          <p:cNvPr id="3" name="Вертикальный текст 2"/>
          <p:cNvSpPr>
            <a:spLocks noGrp="1"/>
          </p:cNvSpPr>
          <p:nvPr>
            <p:ph type="body" orient="vert" idx="1"/>
          </p:nvPr>
        </p:nvSpPr>
        <p:spPr>
          <a:xfrm>
            <a:off x="457200" y="274640"/>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p:cNvSpPr>
            <a:spLocks noGrp="1"/>
          </p:cNvSpPr>
          <p:nvPr>
            <p:ph type="dt" sz="half" idx="10"/>
          </p:nvPr>
        </p:nvSpPr>
        <p:spPr/>
        <p:txBody>
          <a:bodyPr/>
          <a:lstStyle/>
          <a:p>
            <a:fld id="{30517DEC-3B66-46E0-8F19-D75B9006D529}" type="datetime1">
              <a:rPr lang="ru-RU" smtClean="0"/>
              <a:t>15.12.2023</a:t>
            </a:fld>
            <a:endParaRPr lang="en-GB"/>
          </a:p>
        </p:txBody>
      </p:sp>
      <p:sp>
        <p:nvSpPr>
          <p:cNvPr id="5" name="Нижний колонтитул 4"/>
          <p:cNvSpPr>
            <a:spLocks noGrp="1"/>
          </p:cNvSpPr>
          <p:nvPr>
            <p:ph type="ftr" sz="quarter" idx="11"/>
          </p:nvPr>
        </p:nvSpPr>
        <p:spPr/>
        <p:txBody>
          <a:bodyPr/>
          <a:lstStyle/>
          <a:p>
            <a:endParaRPr lang="en-GB"/>
          </a:p>
        </p:txBody>
      </p:sp>
      <p:sp>
        <p:nvSpPr>
          <p:cNvPr id="6" name="Номер слайда 5"/>
          <p:cNvSpPr>
            <a:spLocks noGrp="1"/>
          </p:cNvSpPr>
          <p:nvPr>
            <p:ph type="sldNum" sz="quarter" idx="12"/>
          </p:nvPr>
        </p:nvSpPr>
        <p:spPr/>
        <p:txBody>
          <a:bodyPr/>
          <a:lstStyle/>
          <a:p>
            <a:fld id="{7679C46C-0141-477F-8377-5B8465BF9946}" type="slidenum">
              <a:rPr lang="en-GB" smtClean="0"/>
              <a:t>‹#›</a:t>
            </a:fld>
            <a:endParaRPr lang="en-GB"/>
          </a:p>
        </p:txBody>
      </p:sp>
    </p:spTree>
    <p:extLst>
      <p:ext uri="{BB962C8B-B14F-4D97-AF65-F5344CB8AC3E}">
        <p14:creationId xmlns:p14="http://schemas.microsoft.com/office/powerpoint/2010/main" val="942400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Брошюра 2 страница">
    <p:bg>
      <p:bgPr>
        <a:blipFill dpi="0" rotWithShape="1">
          <a:blip r:embed="rId2" cstate="screen">
            <a:lum/>
            <a:extLst>
              <a:ext uri="{28A0092B-C50C-407E-A947-70E740481C1C}">
                <a14:useLocalDpi xmlns:a14="http://schemas.microsoft.com/office/drawing/2010/main"/>
              </a:ext>
            </a:extLst>
          </a:blip>
          <a:srcRect/>
          <a:stretch>
            <a:fillRect t="6000"/>
          </a:stretch>
        </a:blipFill>
        <a:effectLst/>
      </p:bgPr>
    </p:bg>
    <p:spTree>
      <p:nvGrpSpPr>
        <p:cNvPr id="1" name=""/>
        <p:cNvGrpSpPr/>
        <p:nvPr/>
      </p:nvGrpSpPr>
      <p:grpSpPr>
        <a:xfrm>
          <a:off x="0" y="0"/>
          <a:ext cx="0" cy="0"/>
          <a:chOff x="0" y="0"/>
          <a:chExt cx="0" cy="0"/>
        </a:xfrm>
      </p:grpSpPr>
      <p:sp>
        <p:nvSpPr>
          <p:cNvPr id="10" name="Footer Placeholder 7">
            <a:extLst>
              <a:ext uri="{FF2B5EF4-FFF2-40B4-BE49-F238E27FC236}">
                <a16:creationId xmlns:a16="http://schemas.microsoft.com/office/drawing/2014/main" id="{60857CFB-08FC-403D-AE20-098E3031BB7F}"/>
              </a:ext>
            </a:extLst>
          </p:cNvPr>
          <p:cNvSpPr>
            <a:spLocks noGrp="1"/>
          </p:cNvSpPr>
          <p:nvPr>
            <p:ph type="ftr" sz="quarter" idx="11"/>
          </p:nvPr>
        </p:nvSpPr>
        <p:spPr>
          <a:xfrm>
            <a:off x="4696691" y="6393118"/>
            <a:ext cx="3840480" cy="365125"/>
          </a:xfrm>
        </p:spPr>
        <p:txBody>
          <a:bodyPr/>
          <a:lstStyle/>
          <a:p>
            <a:endParaRPr lang="ru-RU" dirty="0"/>
          </a:p>
        </p:txBody>
      </p:sp>
      <p:sp>
        <p:nvSpPr>
          <p:cNvPr id="11" name="Slide Number Placeholder 8">
            <a:extLst>
              <a:ext uri="{FF2B5EF4-FFF2-40B4-BE49-F238E27FC236}">
                <a16:creationId xmlns:a16="http://schemas.microsoft.com/office/drawing/2014/main" id="{8D2DC0BF-06D9-4159-8860-53023783BA82}"/>
              </a:ext>
            </a:extLst>
          </p:cNvPr>
          <p:cNvSpPr>
            <a:spLocks noGrp="1"/>
          </p:cNvSpPr>
          <p:nvPr>
            <p:ph type="sldNum" sz="quarter" idx="12"/>
          </p:nvPr>
        </p:nvSpPr>
        <p:spPr>
          <a:xfrm>
            <a:off x="8608865" y="6393118"/>
            <a:ext cx="440575" cy="365125"/>
          </a:xfrm>
        </p:spPr>
        <p:txBody>
          <a:bodyPr/>
          <a:lstStyle>
            <a:lvl1pPr>
              <a:defRPr sz="800">
                <a:latin typeface="Arial" panose="020B0604020202020204" pitchFamily="34" charset="0"/>
                <a:cs typeface="Arial" panose="020B0604020202020204" pitchFamily="34" charset="0"/>
              </a:defRPr>
            </a:lvl1pPr>
          </a:lstStyle>
          <a:p>
            <a:fld id="{384C2D5F-609A-4A5A-8451-63D20D8D2F9F}" type="slidenum">
              <a:rPr lang="ru-RU" smtClean="0"/>
              <a:pPr/>
              <a:t>‹#›</a:t>
            </a:fld>
            <a:endParaRPr lang="ru-RU" dirty="0"/>
          </a:p>
        </p:txBody>
      </p:sp>
      <p:sp>
        <p:nvSpPr>
          <p:cNvPr id="12" name="Title 1">
            <a:extLst>
              <a:ext uri="{FF2B5EF4-FFF2-40B4-BE49-F238E27FC236}">
                <a16:creationId xmlns:a16="http://schemas.microsoft.com/office/drawing/2014/main" id="{117AA96A-4865-4030-B1B3-1440019711B2}"/>
              </a:ext>
            </a:extLst>
          </p:cNvPr>
          <p:cNvSpPr>
            <a:spLocks noGrp="1"/>
          </p:cNvSpPr>
          <p:nvPr>
            <p:ph type="title" hasCustomPrompt="1"/>
          </p:nvPr>
        </p:nvSpPr>
        <p:spPr>
          <a:xfrm>
            <a:off x="4696691" y="275087"/>
            <a:ext cx="4123112" cy="443520"/>
          </a:xfrm>
          <a:noFill/>
        </p:spPr>
        <p:txBody>
          <a:bodyPr>
            <a:normAutofit/>
          </a:bodyPr>
          <a:lstStyle>
            <a:lvl1pPr algn="l">
              <a:defRPr sz="1000" b="0">
                <a:solidFill>
                  <a:schemeClr val="tx1">
                    <a:lumMod val="85000"/>
                    <a:lumOff val="15000"/>
                  </a:schemeClr>
                </a:solidFill>
                <a:latin typeface="Arial" panose="020B0604020202020204" pitchFamily="34" charset="0"/>
                <a:cs typeface="Arial" panose="020B0604020202020204" pitchFamily="34" charset="0"/>
              </a:defRPr>
            </a:lvl1pPr>
          </a:lstStyle>
          <a:p>
            <a:r>
              <a:rPr lang="ru-RU" dirty="0"/>
              <a:t>Подзаголовок: Ссылки на использованную литературу:</a:t>
            </a:r>
            <a:endParaRPr lang="en-US" dirty="0"/>
          </a:p>
        </p:txBody>
      </p:sp>
      <p:sp>
        <p:nvSpPr>
          <p:cNvPr id="13" name="Content Placeholder 5">
            <a:extLst>
              <a:ext uri="{FF2B5EF4-FFF2-40B4-BE49-F238E27FC236}">
                <a16:creationId xmlns:a16="http://schemas.microsoft.com/office/drawing/2014/main" id="{47C23236-20CD-4D72-AA7F-E43ADF9D6B1B}"/>
              </a:ext>
            </a:extLst>
          </p:cNvPr>
          <p:cNvSpPr>
            <a:spLocks noGrp="1"/>
          </p:cNvSpPr>
          <p:nvPr>
            <p:ph sz="quarter" idx="4"/>
          </p:nvPr>
        </p:nvSpPr>
        <p:spPr>
          <a:xfrm>
            <a:off x="4696691" y="765175"/>
            <a:ext cx="4123112" cy="4719305"/>
          </a:xfrm>
        </p:spPr>
        <p:txBody>
          <a:bodyPr>
            <a:normAutofit/>
          </a:bodyPr>
          <a:lstStyle>
            <a:lvl1pPr marL="0" indent="0">
              <a:lnSpc>
                <a:spcPct val="100000"/>
              </a:lnSpc>
              <a:spcBef>
                <a:spcPts val="300"/>
              </a:spcBef>
              <a:buNone/>
              <a:defRPr sz="800">
                <a:solidFill>
                  <a:schemeClr val="bg2">
                    <a:lumMod val="25000"/>
                  </a:schemeClr>
                </a:solidFill>
                <a:latin typeface="Arial" panose="020B0604020202020204" pitchFamily="34" charset="0"/>
                <a:cs typeface="Arial" panose="020B0604020202020204" pitchFamily="34" charset="0"/>
              </a:defRPr>
            </a:lvl1pPr>
            <a:lvl2pPr>
              <a:lnSpc>
                <a:spcPct val="100000"/>
              </a:lnSpc>
              <a:spcBef>
                <a:spcPts val="300"/>
              </a:spcBef>
              <a:defRPr sz="800">
                <a:solidFill>
                  <a:schemeClr val="bg2">
                    <a:lumMod val="25000"/>
                  </a:schemeClr>
                </a:solidFill>
                <a:latin typeface="Arial" panose="020B0604020202020204" pitchFamily="34" charset="0"/>
                <a:cs typeface="Arial" panose="020B0604020202020204" pitchFamily="34" charset="0"/>
              </a:defRPr>
            </a:lvl2pPr>
            <a:lvl3pPr>
              <a:lnSpc>
                <a:spcPct val="100000"/>
              </a:lnSpc>
              <a:spcBef>
                <a:spcPts val="300"/>
              </a:spcBef>
              <a:defRPr sz="800">
                <a:solidFill>
                  <a:schemeClr val="bg2">
                    <a:lumMod val="25000"/>
                  </a:schemeClr>
                </a:solidFill>
                <a:latin typeface="Arial" panose="020B0604020202020204" pitchFamily="34" charset="0"/>
                <a:cs typeface="Arial" panose="020B0604020202020204" pitchFamily="34" charset="0"/>
              </a:defRPr>
            </a:lvl3pPr>
            <a:lvl4pPr>
              <a:lnSpc>
                <a:spcPct val="100000"/>
              </a:lnSpc>
              <a:spcBef>
                <a:spcPts val="300"/>
              </a:spcBef>
              <a:defRPr sz="800">
                <a:solidFill>
                  <a:schemeClr val="bg2">
                    <a:lumMod val="25000"/>
                  </a:schemeClr>
                </a:solidFill>
                <a:latin typeface="Arial" panose="020B0604020202020204" pitchFamily="34" charset="0"/>
                <a:cs typeface="Arial" panose="020B0604020202020204" pitchFamily="34" charset="0"/>
              </a:defRPr>
            </a:lvl4pPr>
            <a:lvl5pPr>
              <a:lnSpc>
                <a:spcPct val="100000"/>
              </a:lnSpc>
              <a:spcBef>
                <a:spcPts val="300"/>
              </a:spcBef>
              <a:defRPr sz="800">
                <a:solidFill>
                  <a:schemeClr val="bg2">
                    <a:lumMod val="25000"/>
                  </a:schemeClr>
                </a:solidFill>
                <a:latin typeface="Arial" panose="020B0604020202020204" pitchFamily="34" charset="0"/>
                <a:cs typeface="Arial" panose="020B0604020202020204" pitchFamily="34"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15" name="Content Placeholder 5">
            <a:extLst>
              <a:ext uri="{FF2B5EF4-FFF2-40B4-BE49-F238E27FC236}">
                <a16:creationId xmlns:a16="http://schemas.microsoft.com/office/drawing/2014/main" id="{91EBB6F5-7EDB-4D62-BBC3-8D15C0942474}"/>
              </a:ext>
            </a:extLst>
          </p:cNvPr>
          <p:cNvSpPr>
            <a:spLocks noGrp="1"/>
          </p:cNvSpPr>
          <p:nvPr>
            <p:ph sz="quarter" idx="13"/>
          </p:nvPr>
        </p:nvSpPr>
        <p:spPr>
          <a:xfrm>
            <a:off x="324196" y="3828005"/>
            <a:ext cx="4123112" cy="2476554"/>
          </a:xfrm>
        </p:spPr>
        <p:txBody>
          <a:bodyPr>
            <a:normAutofit/>
          </a:bodyPr>
          <a:lstStyle>
            <a:lvl1pPr marL="0" indent="0" algn="just">
              <a:lnSpc>
                <a:spcPct val="125000"/>
              </a:lnSpc>
              <a:spcBef>
                <a:spcPts val="600"/>
              </a:spcBef>
              <a:buNone/>
              <a:defRPr sz="1000">
                <a:solidFill>
                  <a:schemeClr val="bg2">
                    <a:lumMod val="25000"/>
                  </a:schemeClr>
                </a:solidFill>
                <a:latin typeface="Arial" panose="020B0604020202020204" pitchFamily="34" charset="0"/>
                <a:cs typeface="Arial" panose="020B0604020202020204" pitchFamily="34" charset="0"/>
              </a:defRPr>
            </a:lvl1pPr>
            <a:lvl2pPr algn="just">
              <a:lnSpc>
                <a:spcPct val="125000"/>
              </a:lnSpc>
              <a:spcBef>
                <a:spcPts val="600"/>
              </a:spcBef>
              <a:defRPr sz="1000">
                <a:solidFill>
                  <a:schemeClr val="bg2">
                    <a:lumMod val="25000"/>
                  </a:schemeClr>
                </a:solidFill>
                <a:latin typeface="Arial" panose="020B0604020202020204" pitchFamily="34" charset="0"/>
                <a:cs typeface="Arial" panose="020B0604020202020204" pitchFamily="34" charset="0"/>
              </a:defRPr>
            </a:lvl2pPr>
            <a:lvl3pPr algn="just">
              <a:lnSpc>
                <a:spcPct val="125000"/>
              </a:lnSpc>
              <a:spcBef>
                <a:spcPts val="600"/>
              </a:spcBef>
              <a:defRPr sz="1000">
                <a:solidFill>
                  <a:schemeClr val="bg2">
                    <a:lumMod val="25000"/>
                  </a:schemeClr>
                </a:solidFill>
                <a:latin typeface="Arial" panose="020B0604020202020204" pitchFamily="34" charset="0"/>
                <a:cs typeface="Arial" panose="020B0604020202020204" pitchFamily="34" charset="0"/>
              </a:defRPr>
            </a:lvl3pPr>
            <a:lvl4pPr algn="just">
              <a:lnSpc>
                <a:spcPct val="125000"/>
              </a:lnSpc>
              <a:spcBef>
                <a:spcPts val="600"/>
              </a:spcBef>
              <a:defRPr sz="1000">
                <a:solidFill>
                  <a:schemeClr val="bg2">
                    <a:lumMod val="25000"/>
                  </a:schemeClr>
                </a:solidFill>
                <a:latin typeface="Arial" panose="020B0604020202020204" pitchFamily="34" charset="0"/>
                <a:cs typeface="Arial" panose="020B0604020202020204" pitchFamily="34" charset="0"/>
              </a:defRPr>
            </a:lvl4pPr>
            <a:lvl5pPr algn="just">
              <a:lnSpc>
                <a:spcPct val="125000"/>
              </a:lnSpc>
              <a:spcBef>
                <a:spcPts val="600"/>
              </a:spcBef>
              <a:defRPr sz="1000">
                <a:solidFill>
                  <a:schemeClr val="bg2">
                    <a:lumMod val="25000"/>
                  </a:schemeClr>
                </a:solidFill>
                <a:latin typeface="Arial" panose="020B0604020202020204" pitchFamily="34" charset="0"/>
                <a:cs typeface="Arial" panose="020B0604020202020204" pitchFamily="34"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US" dirty="0"/>
          </a:p>
        </p:txBody>
      </p:sp>
      <p:sp>
        <p:nvSpPr>
          <p:cNvPr id="17" name="Content Placeholder 3">
            <a:extLst>
              <a:ext uri="{FF2B5EF4-FFF2-40B4-BE49-F238E27FC236}">
                <a16:creationId xmlns:a16="http://schemas.microsoft.com/office/drawing/2014/main" id="{EEDFF81D-23D9-4B0B-94DB-9BC047C578D3}"/>
              </a:ext>
            </a:extLst>
          </p:cNvPr>
          <p:cNvSpPr>
            <a:spLocks noGrp="1"/>
          </p:cNvSpPr>
          <p:nvPr>
            <p:ph sz="half" idx="2" hasCustomPrompt="1"/>
          </p:nvPr>
        </p:nvSpPr>
        <p:spPr>
          <a:xfrm>
            <a:off x="324196" y="275087"/>
            <a:ext cx="4123112" cy="2968163"/>
          </a:xfrm>
          <a:solidFill>
            <a:srgbClr val="CBCBCB"/>
          </a:solidFill>
        </p:spPr>
        <p:txBody>
          <a:bodyPr anchor="ctr"/>
          <a:lstStyle>
            <a:lvl1pPr marL="0" indent="0" algn="ctr">
              <a:buNone/>
              <a:defRPr/>
            </a:lvl1pPr>
          </a:lstStyle>
          <a:p>
            <a:pPr lvl="0"/>
            <a:r>
              <a:rPr lang="ru-RU" dirty="0"/>
              <a:t>ФОТО №2</a:t>
            </a:r>
            <a:endParaRPr lang="en-US" dirty="0"/>
          </a:p>
        </p:txBody>
      </p:sp>
      <p:sp>
        <p:nvSpPr>
          <p:cNvPr id="18" name="Subtitle 2">
            <a:extLst>
              <a:ext uri="{FF2B5EF4-FFF2-40B4-BE49-F238E27FC236}">
                <a16:creationId xmlns:a16="http://schemas.microsoft.com/office/drawing/2014/main" id="{530D413C-3590-4E81-8A89-EEA64B3DE491}"/>
              </a:ext>
            </a:extLst>
          </p:cNvPr>
          <p:cNvSpPr>
            <a:spLocks noGrp="1" noChangeAspect="1"/>
          </p:cNvSpPr>
          <p:nvPr>
            <p:ph type="subTitle" idx="1"/>
          </p:nvPr>
        </p:nvSpPr>
        <p:spPr>
          <a:xfrm>
            <a:off x="4754880" y="5573039"/>
            <a:ext cx="4064923" cy="731520"/>
          </a:xfrm>
          <a:blipFill>
            <a:blip r:embed="rId3" cstate="screen">
              <a:extLst>
                <a:ext uri="{28A0092B-C50C-407E-A947-70E740481C1C}">
                  <a14:useLocalDpi xmlns:a14="http://schemas.microsoft.com/office/drawing/2010/main"/>
                </a:ext>
              </a:extLst>
            </a:blip>
            <a:stretch>
              <a:fillRect l="5718" t="8169" r="5718" b="8169"/>
            </a:stretch>
          </a:blipFill>
        </p:spPr>
        <p:txBody>
          <a:bodyPr/>
          <a:lstStyle>
            <a:lvl1pPr marL="0" indent="0" algn="ctr">
              <a:buNone/>
              <a:defRPr sz="2400">
                <a:no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16" name="Объект 4">
            <a:extLst>
              <a:ext uri="{FF2B5EF4-FFF2-40B4-BE49-F238E27FC236}">
                <a16:creationId xmlns:a16="http://schemas.microsoft.com/office/drawing/2014/main" id="{F7D3E22F-1FB6-47D7-9264-0F016277C13E}"/>
              </a:ext>
            </a:extLst>
          </p:cNvPr>
          <p:cNvSpPr>
            <a:spLocks noGrp="1"/>
          </p:cNvSpPr>
          <p:nvPr>
            <p:ph sz="quarter" idx="15" hasCustomPrompt="1"/>
          </p:nvPr>
        </p:nvSpPr>
        <p:spPr>
          <a:xfrm>
            <a:off x="324196" y="3313377"/>
            <a:ext cx="4123112" cy="444500"/>
          </a:xfrm>
        </p:spPr>
        <p:txBody>
          <a:bodyPr>
            <a:noAutofit/>
          </a:bodyPr>
          <a:lstStyle>
            <a:lvl1pPr marL="0" indent="0">
              <a:buNone/>
              <a:defRPr sz="1200"/>
            </a:lvl1pPr>
            <a:lvl2pPr marL="457200" indent="0">
              <a:buNone/>
              <a:defRPr sz="1200"/>
            </a:lvl2pPr>
            <a:lvl3pPr>
              <a:defRPr sz="1200"/>
            </a:lvl3pPr>
            <a:lvl4pPr>
              <a:defRPr sz="1200"/>
            </a:lvl4pPr>
            <a:lvl5pPr>
              <a:defRPr sz="1200"/>
            </a:lvl5pPr>
          </a:lstStyle>
          <a:p>
            <a:pPr lvl="0"/>
            <a:r>
              <a:rPr lang="ru-RU" dirty="0"/>
              <a:t>Подзаголовок</a:t>
            </a:r>
          </a:p>
        </p:txBody>
      </p:sp>
    </p:spTree>
    <p:extLst>
      <p:ext uri="{BB962C8B-B14F-4D97-AF65-F5344CB8AC3E}">
        <p14:creationId xmlns:p14="http://schemas.microsoft.com/office/powerpoint/2010/main" val="3764664226"/>
      </p:ext>
    </p:extLst>
  </p:cSld>
  <p:clrMapOvr>
    <a:masterClrMapping/>
  </p:clrMapOvr>
  <p:extLst>
    <p:ext uri="{DCECCB84-F9BA-43D5-87BE-67443E8EF086}">
      <p15:sldGuideLst xmlns:p15="http://schemas.microsoft.com/office/powerpoint/2012/main">
        <p15:guide id="1" pos="2880">
          <p15:clr>
            <a:srgbClr val="FBAE40"/>
          </p15:clr>
        </p15:guide>
        <p15:guide id="2" orient="horz" pos="482">
          <p15:clr>
            <a:srgbClr val="FBAE40"/>
          </p15:clr>
        </p15:guide>
        <p15:guide id="3" orient="horz" pos="2260">
          <p15:clr>
            <a:srgbClr val="FBAE40"/>
          </p15:clr>
        </p15:guide>
        <p15:guide id="4" orient="horz" pos="23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771506D5-8E4F-4070-883C-FD0BB6BABE91}" type="datetime1">
              <a:rPr lang="ru-RU" smtClean="0"/>
              <a:t>15.12.2023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6FF6497-6B5E-4102-A2F4-117E38E77834}" type="slidenum">
              <a:rPr lang="ru-RU" smtClean="0"/>
              <a:t>‹#›</a:t>
            </a:fld>
            <a:endParaRPr lang="ru-RU"/>
          </a:p>
        </p:txBody>
      </p:sp>
    </p:spTree>
    <p:extLst>
      <p:ext uri="{BB962C8B-B14F-4D97-AF65-F5344CB8AC3E}">
        <p14:creationId xmlns:p14="http://schemas.microsoft.com/office/powerpoint/2010/main" val="1674705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79DE90AF-F005-4EE6-93B5-E3580C9F8EB1}" type="datetime1">
              <a:rPr lang="ru-RU" smtClean="0"/>
              <a:t>15.12.2023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6FF6497-6B5E-4102-A2F4-117E38E77834}" type="slidenum">
              <a:rPr lang="ru-RU" smtClean="0"/>
              <a:t>‹#›</a:t>
            </a:fld>
            <a:endParaRPr lang="ru-RU"/>
          </a:p>
        </p:txBody>
      </p:sp>
    </p:spTree>
    <p:extLst>
      <p:ext uri="{BB962C8B-B14F-4D97-AF65-F5344CB8AC3E}">
        <p14:creationId xmlns:p14="http://schemas.microsoft.com/office/powerpoint/2010/main" val="537949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66BBE15-F2FC-4EF8-B69A-6B2E2778F9C2}" type="datetime1">
              <a:rPr lang="ru-RU" smtClean="0"/>
              <a:t>15.12.2023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6FF6497-6B5E-4102-A2F4-117E38E77834}" type="slidenum">
              <a:rPr lang="ru-RU" smtClean="0"/>
              <a:t>‹#›</a:t>
            </a:fld>
            <a:endParaRPr lang="ru-RU"/>
          </a:p>
        </p:txBody>
      </p:sp>
    </p:spTree>
    <p:extLst>
      <p:ext uri="{BB962C8B-B14F-4D97-AF65-F5344CB8AC3E}">
        <p14:creationId xmlns:p14="http://schemas.microsoft.com/office/powerpoint/2010/main" val="3685395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212229B6-EECB-400A-8842-8D9EF6F1604A}" type="datetime1">
              <a:rPr lang="ru-RU" smtClean="0"/>
              <a:t>15.12.2023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6FF6497-6B5E-4102-A2F4-117E38E77834}" type="slidenum">
              <a:rPr lang="ru-RU" smtClean="0"/>
              <a:t>‹#›</a:t>
            </a:fld>
            <a:endParaRPr lang="ru-RU"/>
          </a:p>
        </p:txBody>
      </p:sp>
    </p:spTree>
    <p:extLst>
      <p:ext uri="{BB962C8B-B14F-4D97-AF65-F5344CB8AC3E}">
        <p14:creationId xmlns:p14="http://schemas.microsoft.com/office/powerpoint/2010/main" val="1611047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8FAD0014-B727-4967-84EB-E1A86E544B25}" type="datetime1">
              <a:rPr lang="ru-RU" smtClean="0"/>
              <a:t>15.12.2023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56FF6497-6B5E-4102-A2F4-117E38E77834}" type="slidenum">
              <a:rPr lang="ru-RU" smtClean="0"/>
              <a:t>‹#›</a:t>
            </a:fld>
            <a:endParaRPr lang="ru-RU"/>
          </a:p>
        </p:txBody>
      </p:sp>
    </p:spTree>
    <p:extLst>
      <p:ext uri="{BB962C8B-B14F-4D97-AF65-F5344CB8AC3E}">
        <p14:creationId xmlns:p14="http://schemas.microsoft.com/office/powerpoint/2010/main" val="1660876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7B8FE978-82E6-40A1-AF85-35C5F460E5B2}" type="datetime1">
              <a:rPr lang="ru-RU" smtClean="0"/>
              <a:t>15.12.2023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56FF6497-6B5E-4102-A2F4-117E38E77834}" type="slidenum">
              <a:rPr lang="ru-RU" smtClean="0"/>
              <a:t>‹#›</a:t>
            </a:fld>
            <a:endParaRPr lang="ru-RU"/>
          </a:p>
        </p:txBody>
      </p:sp>
    </p:spTree>
    <p:extLst>
      <p:ext uri="{BB962C8B-B14F-4D97-AF65-F5344CB8AC3E}">
        <p14:creationId xmlns:p14="http://schemas.microsoft.com/office/powerpoint/2010/main" val="5054220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759C9C-D5E6-4D17-A87D-D865672EC805}" type="datetime1">
              <a:rPr lang="ru-RU" smtClean="0"/>
              <a:t>15.12.2023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56FF6497-6B5E-4102-A2F4-117E38E77834}" type="slidenum">
              <a:rPr lang="ru-RU" smtClean="0"/>
              <a:t>‹#›</a:t>
            </a:fld>
            <a:endParaRPr lang="ru-RU"/>
          </a:p>
        </p:txBody>
      </p:sp>
    </p:spTree>
    <p:extLst>
      <p:ext uri="{BB962C8B-B14F-4D97-AF65-F5344CB8AC3E}">
        <p14:creationId xmlns:p14="http://schemas.microsoft.com/office/powerpoint/2010/main" val="884429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GB"/>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p:cNvSpPr>
            <a:spLocks noGrp="1"/>
          </p:cNvSpPr>
          <p:nvPr>
            <p:ph type="dt" sz="half" idx="10"/>
          </p:nvPr>
        </p:nvSpPr>
        <p:spPr/>
        <p:txBody>
          <a:bodyPr/>
          <a:lstStyle/>
          <a:p>
            <a:fld id="{105F0E89-7939-4DC2-8F2E-C84629BEBF86}" type="datetime1">
              <a:rPr lang="ru-RU" smtClean="0"/>
              <a:t>15.12.2023</a:t>
            </a:fld>
            <a:endParaRPr lang="en-GB"/>
          </a:p>
        </p:txBody>
      </p:sp>
      <p:sp>
        <p:nvSpPr>
          <p:cNvPr id="5" name="Нижний колонтитул 4"/>
          <p:cNvSpPr>
            <a:spLocks noGrp="1"/>
          </p:cNvSpPr>
          <p:nvPr>
            <p:ph type="ftr" sz="quarter" idx="11"/>
          </p:nvPr>
        </p:nvSpPr>
        <p:spPr/>
        <p:txBody>
          <a:bodyPr/>
          <a:lstStyle/>
          <a:p>
            <a:endParaRPr lang="en-GB"/>
          </a:p>
        </p:txBody>
      </p:sp>
      <p:sp>
        <p:nvSpPr>
          <p:cNvPr id="6" name="Номер слайда 5"/>
          <p:cNvSpPr>
            <a:spLocks noGrp="1"/>
          </p:cNvSpPr>
          <p:nvPr>
            <p:ph type="sldNum" sz="quarter" idx="12"/>
          </p:nvPr>
        </p:nvSpPr>
        <p:spPr/>
        <p:txBody>
          <a:bodyPr/>
          <a:lstStyle/>
          <a:p>
            <a:fld id="{7679C46C-0141-477F-8377-5B8465BF9946}" type="slidenum">
              <a:rPr lang="en-GB" smtClean="0"/>
              <a:t>‹#›</a:t>
            </a:fld>
            <a:endParaRPr lang="en-GB"/>
          </a:p>
        </p:txBody>
      </p:sp>
    </p:spTree>
    <p:extLst>
      <p:ext uri="{BB962C8B-B14F-4D97-AF65-F5344CB8AC3E}">
        <p14:creationId xmlns:p14="http://schemas.microsoft.com/office/powerpoint/2010/main" val="10532288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C05F7E22-47DB-406C-9089-958C16585668}" type="datetime1">
              <a:rPr lang="ru-RU" smtClean="0"/>
              <a:t>15.12.2023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6FF6497-6B5E-4102-A2F4-117E38E77834}" type="slidenum">
              <a:rPr lang="ru-RU" smtClean="0"/>
              <a:t>‹#›</a:t>
            </a:fld>
            <a:endParaRPr lang="ru-RU"/>
          </a:p>
        </p:txBody>
      </p:sp>
    </p:spTree>
    <p:extLst>
      <p:ext uri="{BB962C8B-B14F-4D97-AF65-F5344CB8AC3E}">
        <p14:creationId xmlns:p14="http://schemas.microsoft.com/office/powerpoint/2010/main" val="3440638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6C7ABE1-80C4-4735-9DD1-4D1BAF681793}" type="datetime1">
              <a:rPr lang="ru-RU" smtClean="0"/>
              <a:t>15.12.2023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6FF6497-6B5E-4102-A2F4-117E38E77834}" type="slidenum">
              <a:rPr lang="ru-RU" smtClean="0"/>
              <a:t>‹#›</a:t>
            </a:fld>
            <a:endParaRPr lang="ru-RU"/>
          </a:p>
        </p:txBody>
      </p:sp>
    </p:spTree>
    <p:extLst>
      <p:ext uri="{BB962C8B-B14F-4D97-AF65-F5344CB8AC3E}">
        <p14:creationId xmlns:p14="http://schemas.microsoft.com/office/powerpoint/2010/main" val="1886264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D683DE0-45F2-429E-B153-5AF20920147B}" type="datetime1">
              <a:rPr lang="ru-RU" smtClean="0"/>
              <a:t>15.12.2023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6FF6497-6B5E-4102-A2F4-117E38E77834}" type="slidenum">
              <a:rPr lang="ru-RU" smtClean="0"/>
              <a:t>‹#›</a:t>
            </a:fld>
            <a:endParaRPr lang="ru-RU"/>
          </a:p>
        </p:txBody>
      </p:sp>
    </p:spTree>
    <p:extLst>
      <p:ext uri="{BB962C8B-B14F-4D97-AF65-F5344CB8AC3E}">
        <p14:creationId xmlns:p14="http://schemas.microsoft.com/office/powerpoint/2010/main" val="22556034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C41CF5BD-04D8-4E37-9903-767A0585A96F}" type="datetime1">
              <a:rPr lang="ru-RU" smtClean="0"/>
              <a:t>15.12.2023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6FF6497-6B5E-4102-A2F4-117E38E77834}" type="slidenum">
              <a:rPr lang="ru-RU" smtClean="0"/>
              <a:t>‹#›</a:t>
            </a:fld>
            <a:endParaRPr lang="ru-RU"/>
          </a:p>
        </p:txBody>
      </p:sp>
    </p:spTree>
    <p:extLst>
      <p:ext uri="{BB962C8B-B14F-4D97-AF65-F5344CB8AC3E}">
        <p14:creationId xmlns:p14="http://schemas.microsoft.com/office/powerpoint/2010/main" val="4212281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1362075"/>
          </a:xfrm>
        </p:spPr>
        <p:txBody>
          <a:bodyPr anchor="t"/>
          <a:lstStyle>
            <a:lvl1pPr algn="l">
              <a:defRPr sz="4000" b="1" cap="all"/>
            </a:lvl1pPr>
          </a:lstStyle>
          <a:p>
            <a:r>
              <a:rPr lang="ru-RU"/>
              <a:t>Образец заголовка</a:t>
            </a:r>
            <a:endParaRPr lang="en-GB"/>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4F0AFD9C-D359-42A5-BAC1-CBADAF52EAE4}" type="datetime1">
              <a:rPr lang="ru-RU" smtClean="0"/>
              <a:t>15.12.2023</a:t>
            </a:fld>
            <a:endParaRPr lang="en-GB"/>
          </a:p>
        </p:txBody>
      </p:sp>
      <p:sp>
        <p:nvSpPr>
          <p:cNvPr id="5" name="Нижний колонтитул 4"/>
          <p:cNvSpPr>
            <a:spLocks noGrp="1"/>
          </p:cNvSpPr>
          <p:nvPr>
            <p:ph type="ftr" sz="quarter" idx="11"/>
          </p:nvPr>
        </p:nvSpPr>
        <p:spPr/>
        <p:txBody>
          <a:bodyPr/>
          <a:lstStyle/>
          <a:p>
            <a:endParaRPr lang="en-GB"/>
          </a:p>
        </p:txBody>
      </p:sp>
      <p:sp>
        <p:nvSpPr>
          <p:cNvPr id="6" name="Номер слайда 5"/>
          <p:cNvSpPr>
            <a:spLocks noGrp="1"/>
          </p:cNvSpPr>
          <p:nvPr>
            <p:ph type="sldNum" sz="quarter" idx="12"/>
          </p:nvPr>
        </p:nvSpPr>
        <p:spPr/>
        <p:txBody>
          <a:bodyPr/>
          <a:lstStyle/>
          <a:p>
            <a:fld id="{7679C46C-0141-477F-8377-5B8465BF9946}" type="slidenum">
              <a:rPr lang="en-GB" smtClean="0"/>
              <a:t>‹#›</a:t>
            </a:fld>
            <a:endParaRPr lang="en-GB"/>
          </a:p>
        </p:txBody>
      </p:sp>
    </p:spTree>
    <p:extLst>
      <p:ext uri="{BB962C8B-B14F-4D97-AF65-F5344CB8AC3E}">
        <p14:creationId xmlns:p14="http://schemas.microsoft.com/office/powerpoint/2010/main" val="2198413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GB"/>
          </a:p>
        </p:txBody>
      </p:sp>
      <p:sp>
        <p:nvSpPr>
          <p:cNvPr id="3" name="Объект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Объект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5" name="Дата 4"/>
          <p:cNvSpPr>
            <a:spLocks noGrp="1"/>
          </p:cNvSpPr>
          <p:nvPr>
            <p:ph type="dt" sz="half" idx="10"/>
          </p:nvPr>
        </p:nvSpPr>
        <p:spPr/>
        <p:txBody>
          <a:bodyPr/>
          <a:lstStyle/>
          <a:p>
            <a:fld id="{353F86E8-E857-410B-8198-8761B478B6D4}" type="datetime1">
              <a:rPr lang="ru-RU" smtClean="0"/>
              <a:t>15.12.2023</a:t>
            </a:fld>
            <a:endParaRPr lang="en-GB"/>
          </a:p>
        </p:txBody>
      </p:sp>
      <p:sp>
        <p:nvSpPr>
          <p:cNvPr id="6" name="Нижний колонтитул 5"/>
          <p:cNvSpPr>
            <a:spLocks noGrp="1"/>
          </p:cNvSpPr>
          <p:nvPr>
            <p:ph type="ftr" sz="quarter" idx="11"/>
          </p:nvPr>
        </p:nvSpPr>
        <p:spPr/>
        <p:txBody>
          <a:bodyPr/>
          <a:lstStyle/>
          <a:p>
            <a:endParaRPr lang="en-GB"/>
          </a:p>
        </p:txBody>
      </p:sp>
      <p:sp>
        <p:nvSpPr>
          <p:cNvPr id="7" name="Номер слайда 6"/>
          <p:cNvSpPr>
            <a:spLocks noGrp="1"/>
          </p:cNvSpPr>
          <p:nvPr>
            <p:ph type="sldNum" sz="quarter" idx="12"/>
          </p:nvPr>
        </p:nvSpPr>
        <p:spPr/>
        <p:txBody>
          <a:bodyPr/>
          <a:lstStyle/>
          <a:p>
            <a:fld id="{7679C46C-0141-477F-8377-5B8465BF9946}" type="slidenum">
              <a:rPr lang="en-GB" smtClean="0"/>
              <a:t>‹#›</a:t>
            </a:fld>
            <a:endParaRPr lang="en-GB"/>
          </a:p>
        </p:txBody>
      </p:sp>
    </p:spTree>
    <p:extLst>
      <p:ext uri="{BB962C8B-B14F-4D97-AF65-F5344CB8AC3E}">
        <p14:creationId xmlns:p14="http://schemas.microsoft.com/office/powerpoint/2010/main" val="1461680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endParaRPr lang="en-GB"/>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5" name="Текст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7" name="Дата 6"/>
          <p:cNvSpPr>
            <a:spLocks noGrp="1"/>
          </p:cNvSpPr>
          <p:nvPr>
            <p:ph type="dt" sz="half" idx="10"/>
          </p:nvPr>
        </p:nvSpPr>
        <p:spPr/>
        <p:txBody>
          <a:bodyPr/>
          <a:lstStyle/>
          <a:p>
            <a:fld id="{29BA034B-A36D-47AF-9B79-BAD77C6F5102}" type="datetime1">
              <a:rPr lang="ru-RU" smtClean="0"/>
              <a:t>15.12.2023</a:t>
            </a:fld>
            <a:endParaRPr lang="en-GB"/>
          </a:p>
        </p:txBody>
      </p:sp>
      <p:sp>
        <p:nvSpPr>
          <p:cNvPr id="8" name="Нижний колонтитул 7"/>
          <p:cNvSpPr>
            <a:spLocks noGrp="1"/>
          </p:cNvSpPr>
          <p:nvPr>
            <p:ph type="ftr" sz="quarter" idx="11"/>
          </p:nvPr>
        </p:nvSpPr>
        <p:spPr/>
        <p:txBody>
          <a:bodyPr/>
          <a:lstStyle/>
          <a:p>
            <a:endParaRPr lang="en-GB"/>
          </a:p>
        </p:txBody>
      </p:sp>
      <p:sp>
        <p:nvSpPr>
          <p:cNvPr id="9" name="Номер слайда 8"/>
          <p:cNvSpPr>
            <a:spLocks noGrp="1"/>
          </p:cNvSpPr>
          <p:nvPr>
            <p:ph type="sldNum" sz="quarter" idx="12"/>
          </p:nvPr>
        </p:nvSpPr>
        <p:spPr/>
        <p:txBody>
          <a:bodyPr/>
          <a:lstStyle/>
          <a:p>
            <a:fld id="{7679C46C-0141-477F-8377-5B8465BF9946}" type="slidenum">
              <a:rPr lang="en-GB" smtClean="0"/>
              <a:t>‹#›</a:t>
            </a:fld>
            <a:endParaRPr lang="en-GB"/>
          </a:p>
        </p:txBody>
      </p:sp>
    </p:spTree>
    <p:extLst>
      <p:ext uri="{BB962C8B-B14F-4D97-AF65-F5344CB8AC3E}">
        <p14:creationId xmlns:p14="http://schemas.microsoft.com/office/powerpoint/2010/main" val="2506873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GB"/>
          </a:p>
        </p:txBody>
      </p:sp>
      <p:sp>
        <p:nvSpPr>
          <p:cNvPr id="3" name="Дата 2"/>
          <p:cNvSpPr>
            <a:spLocks noGrp="1"/>
          </p:cNvSpPr>
          <p:nvPr>
            <p:ph type="dt" sz="half" idx="10"/>
          </p:nvPr>
        </p:nvSpPr>
        <p:spPr/>
        <p:txBody>
          <a:bodyPr/>
          <a:lstStyle/>
          <a:p>
            <a:fld id="{B8A4D6F2-1EBE-4986-A50A-8C1B0831F3A8}" type="datetime1">
              <a:rPr lang="ru-RU" smtClean="0"/>
              <a:t>15.12.2023</a:t>
            </a:fld>
            <a:endParaRPr lang="en-GB"/>
          </a:p>
        </p:txBody>
      </p:sp>
      <p:sp>
        <p:nvSpPr>
          <p:cNvPr id="4" name="Нижний колонтитул 3"/>
          <p:cNvSpPr>
            <a:spLocks noGrp="1"/>
          </p:cNvSpPr>
          <p:nvPr>
            <p:ph type="ftr" sz="quarter" idx="11"/>
          </p:nvPr>
        </p:nvSpPr>
        <p:spPr/>
        <p:txBody>
          <a:bodyPr/>
          <a:lstStyle/>
          <a:p>
            <a:endParaRPr lang="en-GB"/>
          </a:p>
        </p:txBody>
      </p:sp>
      <p:sp>
        <p:nvSpPr>
          <p:cNvPr id="5" name="Номер слайда 4"/>
          <p:cNvSpPr>
            <a:spLocks noGrp="1"/>
          </p:cNvSpPr>
          <p:nvPr>
            <p:ph type="sldNum" sz="quarter" idx="12"/>
          </p:nvPr>
        </p:nvSpPr>
        <p:spPr/>
        <p:txBody>
          <a:bodyPr/>
          <a:lstStyle/>
          <a:p>
            <a:fld id="{7679C46C-0141-477F-8377-5B8465BF9946}" type="slidenum">
              <a:rPr lang="en-GB" smtClean="0"/>
              <a:t>‹#›</a:t>
            </a:fld>
            <a:endParaRPr lang="en-GB"/>
          </a:p>
        </p:txBody>
      </p:sp>
    </p:spTree>
    <p:extLst>
      <p:ext uri="{BB962C8B-B14F-4D97-AF65-F5344CB8AC3E}">
        <p14:creationId xmlns:p14="http://schemas.microsoft.com/office/powerpoint/2010/main" val="2968678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2BEAD6F-2CF9-4C5B-B48B-6AE69004B5B8}" type="datetime1">
              <a:rPr lang="ru-RU" smtClean="0"/>
              <a:t>15.12.2023</a:t>
            </a:fld>
            <a:endParaRPr lang="en-GB"/>
          </a:p>
        </p:txBody>
      </p:sp>
      <p:sp>
        <p:nvSpPr>
          <p:cNvPr id="3" name="Нижний колонтитул 2"/>
          <p:cNvSpPr>
            <a:spLocks noGrp="1"/>
          </p:cNvSpPr>
          <p:nvPr>
            <p:ph type="ftr" sz="quarter" idx="11"/>
          </p:nvPr>
        </p:nvSpPr>
        <p:spPr/>
        <p:txBody>
          <a:bodyPr/>
          <a:lstStyle/>
          <a:p>
            <a:endParaRPr lang="en-GB"/>
          </a:p>
        </p:txBody>
      </p:sp>
      <p:sp>
        <p:nvSpPr>
          <p:cNvPr id="4" name="Номер слайда 3"/>
          <p:cNvSpPr>
            <a:spLocks noGrp="1"/>
          </p:cNvSpPr>
          <p:nvPr>
            <p:ph type="sldNum" sz="quarter" idx="12"/>
          </p:nvPr>
        </p:nvSpPr>
        <p:spPr/>
        <p:txBody>
          <a:bodyPr/>
          <a:lstStyle/>
          <a:p>
            <a:fld id="{7679C46C-0141-477F-8377-5B8465BF9946}" type="slidenum">
              <a:rPr lang="en-GB" smtClean="0"/>
              <a:t>‹#›</a:t>
            </a:fld>
            <a:endParaRPr lang="en-GB"/>
          </a:p>
        </p:txBody>
      </p:sp>
    </p:spTree>
    <p:extLst>
      <p:ext uri="{BB962C8B-B14F-4D97-AF65-F5344CB8AC3E}">
        <p14:creationId xmlns:p14="http://schemas.microsoft.com/office/powerpoint/2010/main" val="28441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73050"/>
            <a:ext cx="3008313" cy="1162050"/>
          </a:xfrm>
        </p:spPr>
        <p:txBody>
          <a:bodyPr anchor="b"/>
          <a:lstStyle>
            <a:lvl1pPr algn="l">
              <a:defRPr sz="2000" b="1"/>
            </a:lvl1pPr>
          </a:lstStyle>
          <a:p>
            <a:r>
              <a:rPr lang="ru-RU"/>
              <a:t>Образец заголовка</a:t>
            </a:r>
            <a:endParaRPr lang="en-GB"/>
          </a:p>
        </p:txBody>
      </p:sp>
      <p:sp>
        <p:nvSpPr>
          <p:cNvPr id="3" name="Объект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Текст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A700B754-EB21-48C5-A1A5-591F682F0116}" type="datetime1">
              <a:rPr lang="ru-RU" smtClean="0"/>
              <a:t>15.12.2023</a:t>
            </a:fld>
            <a:endParaRPr lang="en-GB"/>
          </a:p>
        </p:txBody>
      </p:sp>
      <p:sp>
        <p:nvSpPr>
          <p:cNvPr id="6" name="Нижний колонтитул 5"/>
          <p:cNvSpPr>
            <a:spLocks noGrp="1"/>
          </p:cNvSpPr>
          <p:nvPr>
            <p:ph type="ftr" sz="quarter" idx="11"/>
          </p:nvPr>
        </p:nvSpPr>
        <p:spPr/>
        <p:txBody>
          <a:bodyPr/>
          <a:lstStyle/>
          <a:p>
            <a:endParaRPr lang="en-GB"/>
          </a:p>
        </p:txBody>
      </p:sp>
      <p:sp>
        <p:nvSpPr>
          <p:cNvPr id="7" name="Номер слайда 6"/>
          <p:cNvSpPr>
            <a:spLocks noGrp="1"/>
          </p:cNvSpPr>
          <p:nvPr>
            <p:ph type="sldNum" sz="quarter" idx="12"/>
          </p:nvPr>
        </p:nvSpPr>
        <p:spPr/>
        <p:txBody>
          <a:bodyPr/>
          <a:lstStyle/>
          <a:p>
            <a:fld id="{7679C46C-0141-477F-8377-5B8465BF9946}" type="slidenum">
              <a:rPr lang="en-GB" smtClean="0"/>
              <a:t>‹#›</a:t>
            </a:fld>
            <a:endParaRPr lang="en-GB"/>
          </a:p>
        </p:txBody>
      </p:sp>
    </p:spTree>
    <p:extLst>
      <p:ext uri="{BB962C8B-B14F-4D97-AF65-F5344CB8AC3E}">
        <p14:creationId xmlns:p14="http://schemas.microsoft.com/office/powerpoint/2010/main" val="1868006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endParaRPr lang="en-GB"/>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ADC6120F-3C14-4EA4-BF40-8CD01D2E704B}" type="datetime1">
              <a:rPr lang="ru-RU" smtClean="0"/>
              <a:t>15.12.2023</a:t>
            </a:fld>
            <a:endParaRPr lang="en-GB"/>
          </a:p>
        </p:txBody>
      </p:sp>
      <p:sp>
        <p:nvSpPr>
          <p:cNvPr id="6" name="Нижний колонтитул 5"/>
          <p:cNvSpPr>
            <a:spLocks noGrp="1"/>
          </p:cNvSpPr>
          <p:nvPr>
            <p:ph type="ftr" sz="quarter" idx="11"/>
          </p:nvPr>
        </p:nvSpPr>
        <p:spPr/>
        <p:txBody>
          <a:bodyPr/>
          <a:lstStyle/>
          <a:p>
            <a:endParaRPr lang="en-GB"/>
          </a:p>
        </p:txBody>
      </p:sp>
      <p:sp>
        <p:nvSpPr>
          <p:cNvPr id="7" name="Номер слайда 6"/>
          <p:cNvSpPr>
            <a:spLocks noGrp="1"/>
          </p:cNvSpPr>
          <p:nvPr>
            <p:ph type="sldNum" sz="quarter" idx="12"/>
          </p:nvPr>
        </p:nvSpPr>
        <p:spPr/>
        <p:txBody>
          <a:bodyPr/>
          <a:lstStyle/>
          <a:p>
            <a:fld id="{7679C46C-0141-477F-8377-5B8465BF9946}" type="slidenum">
              <a:rPr lang="en-GB" smtClean="0"/>
              <a:t>‹#›</a:t>
            </a:fld>
            <a:endParaRPr lang="en-GB"/>
          </a:p>
        </p:txBody>
      </p:sp>
    </p:spTree>
    <p:extLst>
      <p:ext uri="{BB962C8B-B14F-4D97-AF65-F5344CB8AC3E}">
        <p14:creationId xmlns:p14="http://schemas.microsoft.com/office/powerpoint/2010/main" val="273023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endParaRPr lang="en-GB"/>
          </a:p>
        </p:txBody>
      </p:sp>
      <p:sp>
        <p:nvSpPr>
          <p:cNvPr id="3" name="Текст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GB"/>
          </a:p>
        </p:txBody>
      </p:sp>
      <p:sp>
        <p:nvSpPr>
          <p:cNvPr id="4" name="Дата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CF4DC-CCC9-4AEF-99FD-01324EBC072C}" type="datetime1">
              <a:rPr lang="ru-RU" smtClean="0"/>
              <a:t>15.12.2023</a:t>
            </a:fld>
            <a:endParaRPr lang="en-GB"/>
          </a:p>
        </p:txBody>
      </p:sp>
      <p:sp>
        <p:nvSpPr>
          <p:cNvPr id="5" name="Нижний колонтитул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Номер слайда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9C46C-0141-477F-8377-5B8465BF9946}" type="slidenum">
              <a:rPr lang="en-GB" smtClean="0"/>
              <a:t>‹#›</a:t>
            </a:fld>
            <a:endParaRPr lang="en-GB"/>
          </a:p>
        </p:txBody>
      </p:sp>
    </p:spTree>
    <p:extLst>
      <p:ext uri="{BB962C8B-B14F-4D97-AF65-F5344CB8AC3E}">
        <p14:creationId xmlns:p14="http://schemas.microsoft.com/office/powerpoint/2010/main" val="2493683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5D8BC-FBEC-461F-88EF-93DD07AC1C83}" type="datetime1">
              <a:rPr lang="ru-RU" smtClean="0"/>
              <a:t>15.12.2023</a:t>
            </a:fld>
            <a:endParaRPr lang="ru-RU"/>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F6497-6B5E-4102-A2F4-117E38E77834}" type="slidenum">
              <a:rPr lang="ru-RU" smtClean="0"/>
              <a:t>‹#›</a:t>
            </a:fld>
            <a:endParaRPr lang="ru-RU"/>
          </a:p>
        </p:txBody>
      </p:sp>
    </p:spTree>
    <p:extLst>
      <p:ext uri="{BB962C8B-B14F-4D97-AF65-F5344CB8AC3E}">
        <p14:creationId xmlns:p14="http://schemas.microsoft.com/office/powerpoint/2010/main" val="10222857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9.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9.xml"/><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microsoft.com/office/2007/relationships/hdphoto" Target="../media/hdphoto1.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19.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9.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Рисунок 8">
            <a:extLst>
              <a:ext uri="{FF2B5EF4-FFF2-40B4-BE49-F238E27FC236}">
                <a16:creationId xmlns:a16="http://schemas.microsoft.com/office/drawing/2014/main" id="{B61D0B75-E0CA-90DC-253B-AD82F7B1E31A}"/>
              </a:ext>
            </a:extLst>
          </p:cNvPr>
          <p:cNvPicPr>
            <a:picLocks noChangeAspect="1"/>
          </p:cNvPicPr>
          <p:nvPr/>
        </p:nvPicPr>
        <p:blipFill>
          <a:blip r:embed="rId2"/>
          <a:stretch>
            <a:fillRect/>
          </a:stretch>
        </p:blipFill>
        <p:spPr>
          <a:xfrm>
            <a:off x="-3" y="0"/>
            <a:ext cx="9144003" cy="6858000"/>
          </a:xfrm>
          <a:prstGeom prst="rect">
            <a:avLst/>
          </a:prstGeom>
        </p:spPr>
      </p:pic>
      <p:sp>
        <p:nvSpPr>
          <p:cNvPr id="2059" name="Rectangle 2058">
            <a:extLst>
              <a:ext uri="{FF2B5EF4-FFF2-40B4-BE49-F238E27FC236}">
                <a16:creationId xmlns:a16="http://schemas.microsoft.com/office/drawing/2014/main"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2" name="TextBox 6">
            <a:extLst>
              <a:ext uri="{FF2B5EF4-FFF2-40B4-BE49-F238E27FC236}">
                <a16:creationId xmlns:a16="http://schemas.microsoft.com/office/drawing/2014/main" id="{553191DD-6599-5311-FA68-CFC5033C4542}"/>
              </a:ext>
            </a:extLst>
          </p:cNvPr>
          <p:cNvSpPr txBox="1">
            <a:spLocks noChangeArrowheads="1"/>
          </p:cNvSpPr>
          <p:nvPr/>
        </p:nvSpPr>
        <p:spPr bwMode="auto">
          <a:xfrm>
            <a:off x="0" y="921748"/>
            <a:ext cx="9144000" cy="911657"/>
          </a:xfrm>
          <a:prstGeom prst="rect">
            <a:avLst/>
          </a:prstGeom>
          <a:solidFill>
            <a:schemeClr val="accent2"/>
          </a:solidFill>
          <a:extLst/>
        </p:spPr>
        <p:txBody>
          <a:bodyPr vert="horz" lIns="91440" tIns="45720" rIns="91440" bIns="45720" rtlCol="0" anchor="b">
            <a:no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90000"/>
              </a:lnSpc>
              <a:spcBef>
                <a:spcPct val="0"/>
              </a:spcBef>
              <a:spcAft>
                <a:spcPts val="600"/>
              </a:spcAft>
              <a:buNone/>
            </a:pPr>
            <a:r>
              <a:rPr lang="en-US" altLang="en-US" sz="2800" b="1" dirty="0" smtClean="0">
                <a:latin typeface="Tahoma" panose="020B0604030504040204" pitchFamily="34" charset="0"/>
                <a:ea typeface="Tahoma" panose="020B0604030504040204" pitchFamily="34" charset="0"/>
                <a:cs typeface="Tahoma" panose="020B0604030504040204" pitchFamily="34" charset="0"/>
              </a:rPr>
              <a:t>Institute of the Earth’s Crust, SB RAS:</a:t>
            </a:r>
            <a:endParaRPr lang="ru-RU" altLang="en-US" sz="2800" b="1" dirty="0" smtClean="0">
              <a:latin typeface="Tahoma" panose="020B0604030504040204" pitchFamily="34" charset="0"/>
              <a:ea typeface="Tahoma" panose="020B0604030504040204" pitchFamily="34" charset="0"/>
              <a:cs typeface="Tahoma" panose="020B0604030504040204" pitchFamily="34" charset="0"/>
            </a:endParaRPr>
          </a:p>
          <a:p>
            <a:pPr>
              <a:lnSpc>
                <a:spcPct val="90000"/>
              </a:lnSpc>
              <a:spcBef>
                <a:spcPct val="0"/>
              </a:spcBef>
              <a:spcAft>
                <a:spcPts val="600"/>
              </a:spcAft>
              <a:buNone/>
            </a:pPr>
            <a:r>
              <a:rPr lang="en-US" altLang="en-US" sz="2800" b="1" dirty="0">
                <a:latin typeface="Tahoma" panose="020B0604030504040204" pitchFamily="34" charset="0"/>
                <a:ea typeface="Tahoma" panose="020B0604030504040204" pitchFamily="34" charset="0"/>
                <a:cs typeface="Tahoma" panose="020B0604030504040204" pitchFamily="34" charset="0"/>
              </a:rPr>
              <a:t>Prospects for </a:t>
            </a:r>
            <a:r>
              <a:rPr lang="en-US" altLang="en-US" sz="2800" b="1">
                <a:latin typeface="Tahoma" panose="020B0604030504040204" pitchFamily="34" charset="0"/>
                <a:ea typeface="Tahoma" panose="020B0604030504040204" pitchFamily="34" charset="0"/>
                <a:cs typeface="Tahoma" panose="020B0604030504040204" pitchFamily="34" charset="0"/>
              </a:rPr>
              <a:t>scientific </a:t>
            </a:r>
            <a:r>
              <a:rPr lang="en-US" altLang="en-US" sz="2800" b="1" smtClean="0">
                <a:latin typeface="Tahoma" panose="020B0604030504040204" pitchFamily="34" charset="0"/>
                <a:ea typeface="Tahoma" panose="020B0604030504040204" pitchFamily="34" charset="0"/>
                <a:cs typeface="Tahoma" panose="020B0604030504040204" pitchFamily="34" charset="0"/>
              </a:rPr>
              <a:t>collaboration</a:t>
            </a:r>
            <a:endParaRPr lang="en-US" altLang="en-US" sz="2800" b="1" dirty="0" smtClean="0">
              <a:latin typeface="Tahoma" panose="020B0604030504040204" pitchFamily="34" charset="0"/>
              <a:ea typeface="Tahoma" panose="020B0604030504040204" pitchFamily="34" charset="0"/>
              <a:cs typeface="Tahoma" panose="020B0604030504040204" pitchFamily="34" charset="0"/>
            </a:endParaRPr>
          </a:p>
        </p:txBody>
      </p:sp>
      <p:sp>
        <p:nvSpPr>
          <p:cNvPr id="2061" name="Rectangle: Rounded Corners 2060">
            <a:extLst>
              <a:ext uri="{FF2B5EF4-FFF2-40B4-BE49-F238E27FC236}">
                <a16:creationId xmlns:a16="http://schemas.microsoft.com/office/drawing/2014/main" id="{79F40191-0F44-4FD1-82CC-ACB507C14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FCA410-5B08-3294-90AB-0EB1D8D7DB95}"/>
              </a:ext>
            </a:extLst>
          </p:cNvPr>
          <p:cNvSpPr txBox="1"/>
          <p:nvPr/>
        </p:nvSpPr>
        <p:spPr>
          <a:xfrm>
            <a:off x="-6" y="5575039"/>
            <a:ext cx="3492143" cy="667875"/>
          </a:xfrm>
          <a:prstGeom prst="rect">
            <a:avLst/>
          </a:prstGeom>
          <a:noFill/>
        </p:spPr>
        <p:txBody>
          <a:bodyPr wrap="square">
            <a:spAutoFit/>
          </a:bodyPr>
          <a:lstStyle/>
          <a:p>
            <a:pPr>
              <a:lnSpc>
                <a:spcPct val="90000"/>
              </a:lnSpc>
              <a:spcBef>
                <a:spcPct val="0"/>
              </a:spcBef>
              <a:spcAft>
                <a:spcPts val="600"/>
              </a:spcAft>
              <a:buNone/>
            </a:pPr>
            <a:r>
              <a:rPr lang="en-US" altLang="en-US" sz="2000" b="1" dirty="0" smtClean="0">
                <a:latin typeface="Tahoma" panose="020B0604030504040204" pitchFamily="34" charset="0"/>
                <a:ea typeface="Tahoma" panose="020B0604030504040204" pitchFamily="34" charset="0"/>
                <a:cs typeface="Tahoma" panose="020B0604030504040204" pitchFamily="34" charset="0"/>
              </a:rPr>
              <a:t>Dr. </a:t>
            </a:r>
            <a:r>
              <a:rPr lang="en-US" altLang="en-US" sz="2000" b="1" dirty="0">
                <a:latin typeface="Tahoma" panose="020B0604030504040204" pitchFamily="34" charset="0"/>
                <a:ea typeface="Tahoma" panose="020B0604030504040204" pitchFamily="34" charset="0"/>
                <a:cs typeface="Tahoma" panose="020B0604030504040204" pitchFamily="34" charset="0"/>
              </a:rPr>
              <a:t>Tatiana </a:t>
            </a:r>
            <a:r>
              <a:rPr lang="en-US" altLang="en-US" sz="2000" b="1" dirty="0" smtClean="0">
                <a:latin typeface="Tahoma" panose="020B0604030504040204" pitchFamily="34" charset="0"/>
                <a:ea typeface="Tahoma" panose="020B0604030504040204" pitchFamily="34" charset="0"/>
                <a:cs typeface="Tahoma" panose="020B0604030504040204" pitchFamily="34" charset="0"/>
              </a:rPr>
              <a:t>Cherkashina</a:t>
            </a:r>
          </a:p>
          <a:p>
            <a:pPr>
              <a:lnSpc>
                <a:spcPct val="90000"/>
              </a:lnSpc>
              <a:spcBef>
                <a:spcPct val="0"/>
              </a:spcBef>
              <a:spcAft>
                <a:spcPts val="600"/>
              </a:spcAft>
              <a:buNone/>
            </a:pPr>
            <a:r>
              <a:rPr lang="en-US" altLang="en-US" sz="1600" b="1" dirty="0" smtClean="0">
                <a:latin typeface="Tahoma" panose="020B0604030504040204" pitchFamily="34" charset="0"/>
                <a:ea typeface="Tahoma" panose="020B0604030504040204" pitchFamily="34" charset="0"/>
                <a:cs typeface="Tahoma" panose="020B0604030504040204" pitchFamily="34" charset="0"/>
              </a:rPr>
              <a:t>tcherk@irnok.net</a:t>
            </a:r>
            <a:endParaRPr lang="en-US" altLang="en-US" sz="1600" b="1" dirty="0">
              <a:latin typeface="Tahoma" panose="020B0604030504040204" pitchFamily="34" charset="0"/>
              <a:ea typeface="Tahoma" panose="020B0604030504040204" pitchFamily="34" charset="0"/>
              <a:cs typeface="Tahoma" panose="020B0604030504040204" pitchFamily="34" charset="0"/>
            </a:endParaRPr>
          </a:p>
        </p:txBody>
      </p:sp>
      <p:pic>
        <p:nvPicPr>
          <p:cNvPr id="2" name="Рисунок 1" descr="Изображение выглядит как текст, визитная карточка, Шрифт, логотип&#10;&#10;Автоматически созданное описание">
            <a:extLst>
              <a:ext uri="{FF2B5EF4-FFF2-40B4-BE49-F238E27FC236}">
                <a16:creationId xmlns:a16="http://schemas.microsoft.com/office/drawing/2014/main" id="{0D71B773-AD4C-1FED-0EA5-F6633EB8B4B2}"/>
              </a:ext>
            </a:extLst>
          </p:cNvPr>
          <p:cNvPicPr>
            <a:picLocks noChangeAspect="1"/>
          </p:cNvPicPr>
          <p:nvPr/>
        </p:nvPicPr>
        <p:blipFill rotWithShape="1">
          <a:blip r:embed="rId3"/>
          <a:srcRect t="15128" r="11160" b="15491"/>
          <a:stretch/>
        </p:blipFill>
        <p:spPr>
          <a:xfrm>
            <a:off x="6594231" y="0"/>
            <a:ext cx="2549769" cy="910786"/>
          </a:xfrm>
          <a:prstGeom prst="rect">
            <a:avLst/>
          </a:prstGeom>
          <a:solidFill>
            <a:schemeClr val="accent2"/>
          </a:solidFill>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7170" name="Picture 2" descr="argus-VI">
            <a:extLst>
              <a:ext uri="{FF2B5EF4-FFF2-40B4-BE49-F238E27FC236}">
                <a16:creationId xmlns:a16="http://schemas.microsoft.com/office/drawing/2014/main" id="{E9D95980-CF9D-71EB-2146-A77BFF316957}"/>
              </a:ext>
            </a:extLst>
          </p:cNvPr>
          <p:cNvPicPr>
            <a:picLocks noGrp="1" noChangeAspect="1" noChangeArrowheads="1"/>
          </p:cNvPicPr>
          <p:nvPr>
            <p:ph/>
          </p:nvPr>
        </p:nvPicPr>
        <p:blipFill>
          <a:blip r:embed="rId2" cstate="hqprint">
            <a:extLst>
              <a:ext uri="{28A0092B-C50C-407E-A947-70E740481C1C}">
                <a14:useLocalDpi xmlns:a14="http://schemas.microsoft.com/office/drawing/2010/main" val="0"/>
              </a:ext>
            </a:extLst>
          </a:blip>
          <a:srcRect/>
          <a:stretch>
            <a:fillRect/>
          </a:stretch>
        </p:blipFill>
        <p:spPr>
          <a:xfrm>
            <a:off x="1400418" y="851962"/>
            <a:ext cx="5973355" cy="3640014"/>
          </a:xfr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1">
            <a:extLst>
              <a:ext uri="{FF2B5EF4-FFF2-40B4-BE49-F238E27FC236}">
                <a16:creationId xmlns:a16="http://schemas.microsoft.com/office/drawing/2014/main" id="{BB9AE621-3896-7865-6120-9FB2F74F36A3}"/>
              </a:ext>
            </a:extLst>
          </p:cNvPr>
          <p:cNvSpPr>
            <a:spLocks noChangeArrowheads="1"/>
          </p:cNvSpPr>
          <p:nvPr/>
        </p:nvSpPr>
        <p:spPr bwMode="auto">
          <a:xfrm>
            <a:off x="0" y="4917143"/>
            <a:ext cx="9144000" cy="1577294"/>
          </a:xfrm>
          <a:prstGeom prst="rect">
            <a:avLst/>
          </a:prstGeom>
          <a:solidFill>
            <a:schemeClr val="accent2"/>
          </a:solidFill>
          <a:ln w="28575">
            <a:solidFill>
              <a:srgbClr val="C00000"/>
            </a:solidFill>
          </a:ln>
        </p:spPr>
        <p:txBody>
          <a:bodyPr wrap="square" tIns="152352" bIns="38088" anchor="t">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ru-RU" u="sng" cap="all"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t>
            </a:r>
            <a:r>
              <a:rPr lang="en-US" altLang="ru-RU" u="sng"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ass spectrometric complex</a:t>
            </a:r>
            <a:r>
              <a:rPr lang="ru-RU" altLang="ru-RU" u="sng"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altLang="ru-RU" u="sng" cap="all"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ARGUS-VI (</a:t>
            </a:r>
            <a:r>
              <a:rPr lang="en-US" altLang="ru-RU" u="sng" cap="all" dirty="0" err="1"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a:t>
            </a:r>
            <a:r>
              <a:rPr lang="en-US" altLang="ru-RU" u="sng" dirty="0" err="1"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hermo</a:t>
            </a:r>
            <a:r>
              <a:rPr lang="en-US" altLang="ru-RU" u="sng"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Fisher Scientific, USA</a:t>
            </a:r>
            <a:r>
              <a:rPr lang="en-US" altLang="ru-RU" u="sng" cap="all"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t>
            </a:r>
          </a:p>
          <a:p>
            <a:pPr algn="ctr">
              <a:defRPr/>
            </a:pPr>
            <a:endParaRPr lang="en-US" altLang="ru-RU" u="sng" cap="all"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defRPr/>
            </a:pPr>
            <a:r>
              <a:rPr lang="en-US"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This complex is </a:t>
            </a:r>
            <a:r>
              <a:rPr lang="en-US" altLang="ru-RU" dirty="0">
                <a:solidFill>
                  <a:schemeClr val="bg1"/>
                </a:solidFill>
                <a:latin typeface="Tahoma" panose="020B0604030504040204" pitchFamily="34" charset="0"/>
                <a:ea typeface="Tahoma" panose="020B0604030504040204" pitchFamily="34" charset="0"/>
                <a:cs typeface="Tahoma" panose="020B0604030504040204" pitchFamily="34" charset="0"/>
              </a:rPr>
              <a:t>applied </a:t>
            </a:r>
            <a:r>
              <a:rPr lang="en-US"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for </a:t>
            </a:r>
            <a:r>
              <a:rPr lang="en-US" altLang="ru-RU" dirty="0">
                <a:solidFill>
                  <a:schemeClr val="bg1"/>
                </a:solidFill>
                <a:latin typeface="Tahoma" panose="020B0604030504040204" pitchFamily="34" charset="0"/>
                <a:ea typeface="Tahoma" panose="020B0604030504040204" pitchFamily="34" charset="0"/>
                <a:cs typeface="Tahoma" panose="020B0604030504040204" pitchFamily="34" charset="0"/>
              </a:rPr>
              <a:t>the precision argon </a:t>
            </a:r>
            <a:r>
              <a:rPr lang="en-US"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analysis. It implements </a:t>
            </a:r>
            <a:r>
              <a:rPr lang="en-US" altLang="ru-RU" dirty="0">
                <a:solidFill>
                  <a:schemeClr val="bg1"/>
                </a:solidFill>
                <a:latin typeface="Tahoma" panose="020B0604030504040204" pitchFamily="34" charset="0"/>
                <a:ea typeface="Tahoma" panose="020B0604030504040204" pitchFamily="34" charset="0"/>
                <a:cs typeface="Tahoma" panose="020B0604030504040204" pitchFamily="34" charset="0"/>
              </a:rPr>
              <a:t>modern technologies for </a:t>
            </a:r>
            <a:r>
              <a:rPr lang="en-US"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isotopic </a:t>
            </a:r>
            <a:r>
              <a:rPr lang="en-US" altLang="ru-RU" dirty="0">
                <a:solidFill>
                  <a:schemeClr val="bg1"/>
                </a:solidFill>
                <a:latin typeface="Tahoma" panose="020B0604030504040204" pitchFamily="34" charset="0"/>
                <a:ea typeface="Tahoma" panose="020B0604030504040204" pitchFamily="34" charset="0"/>
                <a:cs typeface="Tahoma" panose="020B0604030504040204" pitchFamily="34" charset="0"/>
              </a:rPr>
              <a:t>analysis of ultra-small volumes of noble gas </a:t>
            </a:r>
            <a:r>
              <a:rPr lang="en-US"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samples</a:t>
            </a:r>
            <a:r>
              <a:rPr lang="ru-RU"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He, Ne, </a:t>
            </a:r>
            <a:r>
              <a:rPr lang="en-US" altLang="ru-RU"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Ar</a:t>
            </a:r>
            <a:r>
              <a:rPr lang="en-US"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 etc.</a:t>
            </a:r>
            <a:r>
              <a:rPr lang="ru-RU"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173" name="Прямоугольник 4">
            <a:extLst>
              <a:ext uri="{FF2B5EF4-FFF2-40B4-BE49-F238E27FC236}">
                <a16:creationId xmlns:a16="http://schemas.microsoft.com/office/drawing/2014/main" id="{2C9CB695-5D67-5CD4-6112-F37D72F0EB13}"/>
              </a:ext>
            </a:extLst>
          </p:cNvPr>
          <p:cNvSpPr>
            <a:spLocks noChangeArrowheads="1"/>
          </p:cNvSpPr>
          <p:nvPr/>
        </p:nvSpPr>
        <p:spPr bwMode="auto">
          <a:xfrm>
            <a:off x="0" y="-41275"/>
            <a:ext cx="9144000" cy="635125"/>
          </a:xfrm>
          <a:prstGeom prst="rect">
            <a:avLst/>
          </a:prstGeom>
          <a:solidFill>
            <a:schemeClr val="accent2"/>
          </a:solidFill>
          <a:ln w="9525" algn="ctr">
            <a:noFill/>
            <a:round/>
            <a:headEnd/>
            <a:tailEnd/>
          </a:ln>
          <a:effectLs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ru-RU" sz="2000" b="1" cap="all" dirty="0" smtClean="0">
                <a:solidFill>
                  <a:prstClr val="white"/>
                </a:solidFill>
                <a:latin typeface="Tahoma" panose="020B0604030504040204" pitchFamily="34" charset="0"/>
                <a:ea typeface="Tahoma" panose="020B0604030504040204" pitchFamily="34" charset="0"/>
                <a:cs typeface="Tahoma" panose="020B0604030504040204" pitchFamily="34" charset="0"/>
              </a:rPr>
              <a:t>Isotope analysis </a:t>
            </a:r>
            <a:r>
              <a:rPr lang="en-US" altLang="ru-RU" sz="2000" b="1" cap="all" dirty="0">
                <a:solidFill>
                  <a:prstClr val="white"/>
                </a:solidFill>
                <a:latin typeface="Tahoma" panose="020B0604030504040204" pitchFamily="34" charset="0"/>
                <a:ea typeface="Tahoma" panose="020B0604030504040204" pitchFamily="34" charset="0"/>
                <a:cs typeface="Tahoma" panose="020B0604030504040204" pitchFamily="34" charset="0"/>
              </a:rPr>
              <a:t>department</a:t>
            </a:r>
            <a:endParaRPr lang="en-GB" altLang="en-US" sz="1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891833"/>
            <a:ext cx="9144000" cy="4162425"/>
          </a:xfrm>
          <a:prstGeom prst="rect">
            <a:avLst/>
          </a:prstGeom>
          <a:ln w="28575">
            <a:solidFill>
              <a:srgbClr val="C00000"/>
            </a:solidFill>
          </a:ln>
        </p:spPr>
      </p:pic>
      <p:pic>
        <p:nvPicPr>
          <p:cNvPr id="6" name="Рисунок 5"/>
          <p:cNvPicPr>
            <a:picLocks noChangeAspect="1"/>
          </p:cNvPicPr>
          <p:nvPr/>
        </p:nvPicPr>
        <p:blipFill>
          <a:blip r:embed="rId3"/>
          <a:stretch>
            <a:fillRect/>
          </a:stretch>
        </p:blipFill>
        <p:spPr>
          <a:xfrm>
            <a:off x="-61758" y="0"/>
            <a:ext cx="9205758" cy="634039"/>
          </a:xfrm>
          <a:prstGeom prst="rect">
            <a:avLst/>
          </a:prstGeom>
        </p:spPr>
      </p:pic>
      <p:sp>
        <p:nvSpPr>
          <p:cNvPr id="11" name="Прямоугольник 10"/>
          <p:cNvSpPr/>
          <p:nvPr/>
        </p:nvSpPr>
        <p:spPr>
          <a:xfrm>
            <a:off x="0" y="5387067"/>
            <a:ext cx="9144000" cy="1200329"/>
          </a:xfrm>
          <a:prstGeom prst="rect">
            <a:avLst/>
          </a:prstGeom>
          <a:solidFill>
            <a:schemeClr val="accent2"/>
          </a:solidFill>
          <a:ln w="28575">
            <a:solidFill>
              <a:srgbClr val="C00000"/>
            </a:solidFill>
          </a:ln>
        </p:spPr>
        <p:txBody>
          <a:bodyPr wrap="square">
            <a:spAutoFit/>
          </a:bodyPr>
          <a:lstStyle/>
          <a:p>
            <a:pPr algn="ctr"/>
            <a:r>
              <a:rPr lang="en-US" u="sng" dirty="0" err="1">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Multicollector</a:t>
            </a:r>
            <a:r>
              <a:rPr lang="en-US" u="sng"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u="sng"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mass spectrometer</a:t>
            </a:r>
            <a:r>
              <a:rPr lang="ru-RU" u="sng"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ru-RU" u="sng" dirty="0" err="1">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Finnigan</a:t>
            </a:r>
            <a:r>
              <a:rPr lang="ru-RU" u="sng"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MAT 262</a:t>
            </a:r>
            <a:r>
              <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Thermo</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Fisher Scientific, USA</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With this mass spectrometer it is possible to determine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Rb</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Sr</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Sm/</a:t>
            </a:r>
            <a:r>
              <a:rPr lang="en-US"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Nd</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and U/</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Pb</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isotope ratios in rocks, minerals and natural waters.</a:t>
            </a:r>
            <a:endPar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223466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TextBox 4"/>
          <p:cNvSpPr txBox="1"/>
          <p:nvPr/>
        </p:nvSpPr>
        <p:spPr>
          <a:xfrm>
            <a:off x="1" y="0"/>
            <a:ext cx="9144000" cy="692497"/>
          </a:xfrm>
          <a:prstGeom prst="rect">
            <a:avLst/>
          </a:prstGeom>
          <a:solidFill>
            <a:schemeClr val="accent2"/>
          </a:solidFill>
        </p:spPr>
        <p:txBody>
          <a:bodyPr wrap="square" rtlCol="0">
            <a:spAutoFit/>
          </a:bodyPr>
          <a:lstStyle/>
          <a:p>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Inductively coupled plasma mass </a:t>
            </a:r>
            <a:r>
              <a:rPr lang="en-US" sz="19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spectrometer </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19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ICP-MS)</a:t>
            </a:r>
            <a:r>
              <a:rPr lang="ru-RU" sz="19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900" b="1" dirty="0">
                <a:solidFill>
                  <a:schemeClr val="bg1"/>
                </a:solidFill>
                <a:latin typeface="Tahoma" panose="020B0604030504040204" pitchFamily="34" charset="0"/>
                <a:ea typeface="Tahoma" panose="020B0604030504040204" pitchFamily="34" charset="0"/>
                <a:cs typeface="Tahoma" panose="020B0604030504040204" pitchFamily="34" charset="0"/>
              </a:rPr>
              <a:t>Agilent-7900</a:t>
            </a:r>
            <a:r>
              <a:rPr lang="ru-RU" sz="1900" b="1" dirty="0">
                <a:solidFill>
                  <a:srgbClr val="000000"/>
                </a:solidFill>
                <a:latin typeface="Calibri Light" panose="020F0302020204030204" pitchFamily="34" charset="0"/>
              </a:rPr>
              <a:t> </a:t>
            </a:r>
            <a:endParaRPr lang="ru-RU" sz="19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19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with</a:t>
            </a:r>
            <a:r>
              <a:rPr lang="ru-RU" sz="19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laser </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ablation system (LA-MS-ICP</a:t>
            </a:r>
            <a:r>
              <a:rPr lang="en-US" sz="19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Analyte Excite</a:t>
            </a:r>
            <a:endParaRPr lang="ru-RU" sz="19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p:cNvPicPr>
            <a:picLocks noChangeAspect="1"/>
          </p:cNvPicPr>
          <p:nvPr/>
        </p:nvPicPr>
        <p:blipFill>
          <a:blip r:embed="rId2"/>
          <a:stretch>
            <a:fillRect/>
          </a:stretch>
        </p:blipFill>
        <p:spPr>
          <a:xfrm>
            <a:off x="1445417" y="1001226"/>
            <a:ext cx="6230267" cy="4122599"/>
          </a:xfrm>
          <a:prstGeom prst="rect">
            <a:avLst/>
          </a:prstGeom>
          <a:ln w="28575">
            <a:solidFill>
              <a:srgbClr val="C00000"/>
            </a:solidFill>
          </a:ln>
        </p:spPr>
      </p:pic>
      <p:sp>
        <p:nvSpPr>
          <p:cNvPr id="7" name="Прямоугольник 6"/>
          <p:cNvSpPr/>
          <p:nvPr/>
        </p:nvSpPr>
        <p:spPr>
          <a:xfrm>
            <a:off x="0" y="5404982"/>
            <a:ext cx="9144000" cy="1200329"/>
          </a:xfrm>
          <a:prstGeom prst="rect">
            <a:avLst/>
          </a:prstGeom>
          <a:solidFill>
            <a:schemeClr val="accent2"/>
          </a:solidFill>
          <a:ln w="28575">
            <a:solidFill>
              <a:srgbClr val="C00000"/>
            </a:solidFill>
          </a:ln>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laser ablation system makes it possible to analyze the chemical and isotopic composition of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different geological materials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in the solid state, including U-</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Pb</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isotope dating of minerals</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ICP-MS method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is multi-element, highly sensitive, high-speed with a wide range of measurement of element concentrations.</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611101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 name="TextBox 4"/>
          <p:cNvSpPr txBox="1"/>
          <p:nvPr/>
        </p:nvSpPr>
        <p:spPr>
          <a:xfrm>
            <a:off x="0" y="0"/>
            <a:ext cx="9144000" cy="707886"/>
          </a:xfrm>
          <a:prstGeom prst="rect">
            <a:avLst/>
          </a:prstGeom>
          <a:solidFill>
            <a:schemeClr val="accent6">
              <a:lumMod val="75000"/>
            </a:schemeClr>
          </a:solidFill>
          <a:ln>
            <a:noFill/>
          </a:ln>
        </p:spPr>
        <p:txBody>
          <a:bodyPr wrap="square" rtlCol="0">
            <a:spAutoFit/>
          </a:bodyPr>
          <a:lstStyle/>
          <a:p>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Confocal Raman scattering </a:t>
            </a:r>
            <a:r>
              <a:rPr 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spectroscopy</a:t>
            </a:r>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System </a:t>
            </a:r>
            <a:r>
              <a:rPr lang="ru-RU" sz="2000" b="1" dirty="0" err="1">
                <a:solidFill>
                  <a:schemeClr val="bg1"/>
                </a:solidFill>
                <a:latin typeface="Tahoma" panose="020B0604030504040204" pitchFamily="34" charset="0"/>
                <a:ea typeface="Tahoma" panose="020B0604030504040204" pitchFamily="34" charset="0"/>
                <a:cs typeface="Tahoma" panose="020B0604030504040204" pitchFamily="34" charset="0"/>
              </a:rPr>
              <a:t>WITec</a:t>
            </a:r>
            <a:r>
              <a:rPr lang="ru-RU" sz="20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A</a:t>
            </a:r>
            <a:r>
              <a:rPr lang="ru-RU" sz="2000" b="1" dirty="0" err="1">
                <a:solidFill>
                  <a:schemeClr val="bg1"/>
                </a:solidFill>
                <a:latin typeface="Tahoma" panose="020B0604030504040204" pitchFamily="34" charset="0"/>
                <a:ea typeface="Tahoma" panose="020B0604030504040204" pitchFamily="34" charset="0"/>
                <a:cs typeface="Tahoma" panose="020B0604030504040204" pitchFamily="34" charset="0"/>
              </a:rPr>
              <a:t>lpha</a:t>
            </a:r>
            <a:r>
              <a:rPr lang="ru-RU" sz="2000" b="1" dirty="0">
                <a:solidFill>
                  <a:schemeClr val="bg1"/>
                </a:solidFill>
                <a:latin typeface="Tahoma" panose="020B0604030504040204" pitchFamily="34" charset="0"/>
                <a:ea typeface="Tahoma" panose="020B0604030504040204" pitchFamily="34" charset="0"/>
                <a:cs typeface="Tahoma" panose="020B0604030504040204" pitchFamily="34" charset="0"/>
              </a:rPr>
              <a:t> 300R (</a:t>
            </a:r>
            <a:r>
              <a:rPr lang="ru-RU" sz="2000" b="1" dirty="0" err="1">
                <a:solidFill>
                  <a:schemeClr val="bg1"/>
                </a:solidFill>
                <a:latin typeface="Tahoma" panose="020B0604030504040204" pitchFamily="34" charset="0"/>
                <a:ea typeface="Tahoma" panose="020B0604030504040204" pitchFamily="34" charset="0"/>
                <a:cs typeface="Tahoma" panose="020B0604030504040204" pitchFamily="34" charset="0"/>
              </a:rPr>
              <a:t>WITec</a:t>
            </a:r>
            <a:r>
              <a:rPr lang="ru-RU" sz="20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2000" b="1" dirty="0" err="1">
                <a:solidFill>
                  <a:schemeClr val="bg1"/>
                </a:solidFill>
                <a:latin typeface="Tahoma" panose="020B0604030504040204" pitchFamily="34" charset="0"/>
                <a:ea typeface="Tahoma" panose="020B0604030504040204" pitchFamily="34" charset="0"/>
                <a:cs typeface="Tahoma" panose="020B0604030504040204" pitchFamily="34" charset="0"/>
              </a:rPr>
              <a:t>GmbH</a:t>
            </a:r>
            <a:r>
              <a:rPr lang="ru-RU" sz="2000" b="1" dirty="0">
                <a:solidFill>
                  <a:schemeClr val="bg1"/>
                </a:solidFill>
                <a:latin typeface="Tahoma" panose="020B0604030504040204" pitchFamily="34" charset="0"/>
                <a:ea typeface="Tahoma" panose="020B0604030504040204" pitchFamily="34" charset="0"/>
                <a:cs typeface="Tahoma" panose="020B0604030504040204" pitchFamily="34" charset="0"/>
              </a:rPr>
              <a:t>, Германия)</a:t>
            </a:r>
          </a:p>
        </p:txBody>
      </p:sp>
      <p:sp>
        <p:nvSpPr>
          <p:cNvPr id="7" name="TextBox 6"/>
          <p:cNvSpPr txBox="1"/>
          <p:nvPr/>
        </p:nvSpPr>
        <p:spPr>
          <a:xfrm>
            <a:off x="0" y="4868092"/>
            <a:ext cx="9144000" cy="1754326"/>
          </a:xfrm>
          <a:prstGeom prst="rect">
            <a:avLst/>
          </a:prstGeom>
          <a:solidFill>
            <a:schemeClr val="accent6"/>
          </a:solidFill>
          <a:ln w="28575">
            <a:solidFill>
              <a:srgbClr val="C00000"/>
            </a:solidFill>
          </a:ln>
        </p:spPr>
        <p:txBody>
          <a:bodyPr wrap="square" rtlCol="0">
            <a:spAutoFit/>
          </a:bodyPr>
          <a:lstStyle/>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Raman spectroscopy is a non-contact</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non-destructive method for local analysis of the molecular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composition of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 substance (solid, liquid or gaseous</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 System for the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Raman spectroscopy</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 includes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Solid State Laser, four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microlenses</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UHTS300 lens spectrometer, and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other</a:t>
            </a:r>
            <a:r>
              <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measuring devices</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In geology,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this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method is used to identify minerals and study inclusions in minerals: solid, gas-liquid and melt.</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 name="Рисунок 9" descr="Изображение выглядит как внутренний, стена, пол, комната&#10;&#10;Автоматически созданное описание">
            <a:extLst>
              <a:ext uri="{FF2B5EF4-FFF2-40B4-BE49-F238E27FC236}">
                <a16:creationId xmlns:a16="http://schemas.microsoft.com/office/drawing/2014/main" id="{7767AA7E-9115-4579-8FCF-75C518C2DE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132" t="-44" b="22994"/>
          <a:stretch/>
        </p:blipFill>
        <p:spPr>
          <a:xfrm>
            <a:off x="1645921" y="868325"/>
            <a:ext cx="5763360" cy="3802583"/>
          </a:xfrm>
          <a:prstGeom prst="rect">
            <a:avLst/>
          </a:prstGeom>
          <a:ln w="28575">
            <a:solidFill>
              <a:srgbClr val="C00000"/>
            </a:solidFill>
          </a:ln>
        </p:spPr>
      </p:pic>
    </p:spTree>
    <p:extLst>
      <p:ext uri="{BB962C8B-B14F-4D97-AF65-F5344CB8AC3E}">
        <p14:creationId xmlns:p14="http://schemas.microsoft.com/office/powerpoint/2010/main" val="135674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5123" name="TextBox 5">
            <a:extLst>
              <a:ext uri="{FF2B5EF4-FFF2-40B4-BE49-F238E27FC236}">
                <a16:creationId xmlns:a16="http://schemas.microsoft.com/office/drawing/2014/main" id="{CB949746-0E45-9B17-B681-33B1BC688C08}"/>
              </a:ext>
            </a:extLst>
          </p:cNvPr>
          <p:cNvSpPr txBox="1">
            <a:spLocks noChangeArrowheads="1"/>
          </p:cNvSpPr>
          <p:nvPr/>
        </p:nvSpPr>
        <p:spPr bwMode="auto">
          <a:xfrm>
            <a:off x="4110445" y="665470"/>
            <a:ext cx="5033555" cy="923330"/>
          </a:xfrm>
          <a:prstGeom prst="rect">
            <a:avLst/>
          </a:prstGeom>
          <a:solidFill>
            <a:schemeClr val="accent6"/>
          </a:solidFill>
          <a:ln w="28575">
            <a:solidFill>
              <a:srgbClr val="C00000"/>
            </a:solidFill>
          </a:ln>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Wavelength </a:t>
            </a:r>
            <a:r>
              <a:rPr lang="en-US" altLang="ru-RU" dirty="0">
                <a:solidFill>
                  <a:schemeClr val="bg1"/>
                </a:solidFill>
                <a:latin typeface="Tahoma" panose="020B0604030504040204" pitchFamily="34" charset="0"/>
                <a:ea typeface="Tahoma" panose="020B0604030504040204" pitchFamily="34" charset="0"/>
                <a:cs typeface="Tahoma" panose="020B0604030504040204" pitchFamily="34" charset="0"/>
              </a:rPr>
              <a:t>dispersive X-ray </a:t>
            </a:r>
            <a:r>
              <a:rPr lang="en-US"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fluorescence spectrometer </a:t>
            </a:r>
            <a:r>
              <a:rPr lang="en-US" altLang="ru-RU" dirty="0">
                <a:solidFill>
                  <a:schemeClr val="bg1"/>
                </a:solidFill>
                <a:latin typeface="Tahoma" panose="020B0604030504040204" pitchFamily="34" charset="0"/>
                <a:ea typeface="Tahoma" panose="020B0604030504040204" pitchFamily="34" charset="0"/>
                <a:cs typeface="Tahoma" panose="020B0604030504040204" pitchFamily="34" charset="0"/>
              </a:rPr>
              <a:t>S8 </a:t>
            </a:r>
            <a:r>
              <a:rPr lang="en-US" alt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TIGER (Bruker AXS, Germany)</a:t>
            </a:r>
            <a:endParaRPr lang="en-US" alt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Прямоугольник 3"/>
          <p:cNvSpPr/>
          <p:nvPr/>
        </p:nvSpPr>
        <p:spPr>
          <a:xfrm>
            <a:off x="0" y="0"/>
            <a:ext cx="9144000" cy="400110"/>
          </a:xfrm>
          <a:prstGeom prst="rect">
            <a:avLst/>
          </a:prstGeom>
          <a:solidFill>
            <a:schemeClr val="accent6"/>
          </a:solidFill>
        </p:spPr>
        <p:txBody>
          <a:bodyPr wrap="square" anchor="ctr">
            <a:spAutoFit/>
          </a:bodyPr>
          <a:lstStyle/>
          <a:p>
            <a:r>
              <a:rPr 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X-RAY FLUORESCENCE ANALYSIS DEPARTMENT</a:t>
            </a:r>
          </a:p>
        </p:txBody>
      </p:sp>
      <p:pic>
        <p:nvPicPr>
          <p:cNvPr id="9" name="Рисунок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12" y="665470"/>
            <a:ext cx="3914715" cy="5870899"/>
          </a:xfrm>
          <a:prstGeom prst="rect">
            <a:avLst/>
          </a:prstGeom>
          <a:ln w="28575">
            <a:solidFill>
              <a:srgbClr val="C00000"/>
            </a:solidFill>
          </a:ln>
        </p:spPr>
      </p:pic>
      <p:sp>
        <p:nvSpPr>
          <p:cNvPr id="5" name="TextBox 4"/>
          <p:cNvSpPr txBox="1"/>
          <p:nvPr/>
        </p:nvSpPr>
        <p:spPr>
          <a:xfrm>
            <a:off x="4110446" y="2802346"/>
            <a:ext cx="5033554" cy="2585323"/>
          </a:xfrm>
          <a:prstGeom prst="rect">
            <a:avLst/>
          </a:prstGeom>
          <a:solidFill>
            <a:schemeClr val="accent6"/>
          </a:solidFill>
          <a:ln w="28575">
            <a:solidFill>
              <a:srgbClr val="C00000"/>
            </a:solidFill>
          </a:ln>
        </p:spPr>
        <p:txBody>
          <a:bodyPr wrap="square" rtlCol="0">
            <a:spAutoFit/>
          </a:bodyPr>
          <a:lstStyle/>
          <a:p>
            <a:r>
              <a:rPr lang="en-US"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X-ray fluorescence analysis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is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a rapid</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reliable,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quantitative, and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non-destructive spectroscopic technique, allows performing a direct analysis of different solid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samples without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extensive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pretreatment.</a:t>
            </a:r>
          </a:p>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Determining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rock-forming and trace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element contents in different types of rocks, sediments, soils, ores, minerals, and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archaeological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objects.</a:t>
            </a:r>
          </a:p>
        </p:txBody>
      </p:sp>
    </p:spTree>
    <p:extLst>
      <p:ext uri="{BB962C8B-B14F-4D97-AF65-F5344CB8AC3E}">
        <p14:creationId xmlns:p14="http://schemas.microsoft.com/office/powerpoint/2010/main" val="1442603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4098" name="Picture 2" descr="Рентгеновский спектрометр с ПВО настольного типа S2 PICOFOX (Bruker, Германи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54" y="627016"/>
            <a:ext cx="4538450" cy="3405053"/>
          </a:xfrm>
          <a:prstGeom prst="rect">
            <a:avLst/>
          </a:prstGeom>
          <a:noFill/>
          <a:ln w="28575">
            <a:solidFill>
              <a:srgbClr val="C00000"/>
            </a:solidFill>
          </a:ln>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3064" y="0"/>
            <a:ext cx="9157063" cy="400110"/>
          </a:xfrm>
          <a:prstGeom prst="rect">
            <a:avLst/>
          </a:prstGeom>
          <a:solidFill>
            <a:schemeClr val="accent6"/>
          </a:solidFill>
        </p:spPr>
        <p:txBody>
          <a:bodyPr wrap="square">
            <a:spAutoFit/>
          </a:bodyPr>
          <a:lstStyle/>
          <a:p>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X-RAY FLUORESCENCE ANALYSIS DEPARTMENT</a:t>
            </a:r>
          </a:p>
        </p:txBody>
      </p:sp>
      <p:sp>
        <p:nvSpPr>
          <p:cNvPr id="6" name="Прямоугольник 5"/>
          <p:cNvSpPr/>
          <p:nvPr/>
        </p:nvSpPr>
        <p:spPr>
          <a:xfrm>
            <a:off x="4868091" y="1679749"/>
            <a:ext cx="4254137" cy="923330"/>
          </a:xfrm>
          <a:prstGeom prst="rect">
            <a:avLst/>
          </a:prstGeom>
          <a:solidFill>
            <a:schemeClr val="accent6"/>
          </a:solidFill>
          <a:ln w="28575">
            <a:solidFill>
              <a:srgbClr val="C00000"/>
            </a:solidFill>
          </a:ln>
        </p:spPr>
        <p:txBody>
          <a:bodyPr wrap="square">
            <a:spAutoFit/>
          </a:bodyPr>
          <a:lstStyle/>
          <a:p>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Total </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reflection </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X-ray fluorescence spectrometer S2 </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PICOFOX</a:t>
            </a:r>
          </a:p>
          <a:p>
            <a:r>
              <a:rPr lang="ru-RU" b="1"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Bruker AXS, Germany</a:t>
            </a:r>
            <a:r>
              <a:rPr lang="ru-RU" b="1"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ru-RU"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Прямоугольник 6"/>
          <p:cNvSpPr/>
          <p:nvPr/>
        </p:nvSpPr>
        <p:spPr>
          <a:xfrm>
            <a:off x="16243" y="4573044"/>
            <a:ext cx="9127757" cy="1200329"/>
          </a:xfrm>
          <a:prstGeom prst="rect">
            <a:avLst/>
          </a:prstGeom>
          <a:solidFill>
            <a:schemeClr val="accent6"/>
          </a:solidFill>
          <a:ln w="28575">
            <a:solidFill>
              <a:srgbClr val="C00000"/>
            </a:solidFill>
          </a:ln>
        </p:spPr>
        <p:txBody>
          <a:bodyPr wrap="square">
            <a:spAutoFit/>
          </a:bodyPr>
          <a:lstStyle/>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Currently</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the Institute's Center has developed methods for studying natural and tap water, alcoholic and non-alcoholic drinks, milk (13 elements), fresh water, brines, </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different types of rocks</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ores, minerals, </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sediments</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and soils</a:t>
            </a:r>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p>
          <a:p>
            <a:r>
              <a:rPr lang="en-US" b="1" dirty="0" smtClean="0">
                <a:solidFill>
                  <a:schemeClr val="bg1"/>
                </a:solidFill>
                <a:latin typeface="Tahoma" panose="020B0604030504040204" pitchFamily="34" charset="0"/>
                <a:ea typeface="Tahoma" panose="020B0604030504040204" pitchFamily="34" charset="0"/>
                <a:cs typeface="Tahoma" panose="020B0604030504040204" pitchFamily="34" charset="0"/>
              </a:rPr>
              <a:t>The determined concentrations are from the first ppm to close 100 %.</a:t>
            </a:r>
          </a:p>
        </p:txBody>
      </p:sp>
    </p:spTree>
    <p:extLst>
      <p:ext uri="{BB962C8B-B14F-4D97-AF65-F5344CB8AC3E}">
        <p14:creationId xmlns:p14="http://schemas.microsoft.com/office/powerpoint/2010/main" val="30492557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66E7EB-CD68-436D-A3F8-203B09F1B43D}"/>
              </a:ext>
            </a:extLst>
          </p:cNvPr>
          <p:cNvSpPr txBox="1"/>
          <p:nvPr/>
        </p:nvSpPr>
        <p:spPr>
          <a:xfrm>
            <a:off x="4101738" y="2104336"/>
            <a:ext cx="4909641" cy="3416320"/>
          </a:xfrm>
          <a:prstGeom prst="rect">
            <a:avLst/>
          </a:prstGeom>
          <a:solidFill>
            <a:schemeClr val="accent6"/>
          </a:solidFill>
          <a:ln w="28575">
            <a:solidFill>
              <a:srgbClr val="C00000"/>
            </a:solidFill>
          </a:ln>
        </p:spPr>
        <p:txBody>
          <a:bodyPr wrap="square" rtlCol="0">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Determination of elements (from Mg to U) in various objects</a:t>
            </a:r>
            <a:r>
              <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 such as rocks, ores, minerals, natural waters</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brines, and archaeological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artifacts.</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This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spectrometer has two X-ray tubes with Mo- and W-anodes, which make it possible to expand the range of elements being determined</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device has high sensitivity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at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 ppb–% concentration level. </a:t>
            </a:r>
            <a:endPar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It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is possible to analyze a small amount of a substance - about 50 mg or ml.</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242" name="Picture 2">
            <a:extLst>
              <a:ext uri="{FF2B5EF4-FFF2-40B4-BE49-F238E27FC236}">
                <a16:creationId xmlns:a16="http://schemas.microsoft.com/office/drawing/2014/main" id="{46318B0F-3512-43AA-B868-F206DD3471A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1332" y="1586828"/>
            <a:ext cx="3774345" cy="4717931"/>
          </a:xfrm>
          <a:prstGeom prst="rect">
            <a:avLst/>
          </a:prstGeom>
          <a:noFill/>
          <a:ln w="28575">
            <a:solidFill>
              <a:srgbClr val="C0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88E615-BF2E-AB68-8102-FB7E5C26CAD6}"/>
              </a:ext>
            </a:extLst>
          </p:cNvPr>
          <p:cNvSpPr txBox="1"/>
          <p:nvPr/>
        </p:nvSpPr>
        <p:spPr>
          <a:xfrm>
            <a:off x="0" y="600891"/>
            <a:ext cx="9144000" cy="707886"/>
          </a:xfrm>
          <a:prstGeom prst="rect">
            <a:avLst/>
          </a:prstGeom>
          <a:solidFill>
            <a:schemeClr val="accent6"/>
          </a:solidFill>
          <a:ln w="28575">
            <a:solidFill>
              <a:srgbClr val="C00000"/>
            </a:solidFill>
          </a:ln>
        </p:spPr>
        <p:txBody>
          <a:bodyPr wrap="square">
            <a:spAutoFit/>
          </a:bodyPr>
          <a:lstStyle/>
          <a:p>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Total </a:t>
            </a:r>
            <a:r>
              <a:rPr 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reflection </a:t>
            </a:r>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X-ray fluorescence </a:t>
            </a:r>
            <a:r>
              <a:rPr 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spectrometer </a:t>
            </a:r>
            <a:r>
              <a:rPr lang="ru-RU"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S4 T-</a:t>
            </a:r>
            <a:r>
              <a:rPr lang="ru-RU" sz="2000" b="1"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Star</a:t>
            </a:r>
            <a:endParaRPr 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2000" b="1"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Bruker AXS, Germany</a:t>
            </a:r>
            <a:r>
              <a:rPr lang="ru-RU"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altLang="ru-RU" sz="2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p:cNvSpPr txBox="1"/>
          <p:nvPr/>
        </p:nvSpPr>
        <p:spPr>
          <a:xfrm>
            <a:off x="0" y="0"/>
            <a:ext cx="9144000" cy="400110"/>
          </a:xfrm>
          <a:prstGeom prst="rect">
            <a:avLst/>
          </a:prstGeom>
          <a:solidFill>
            <a:schemeClr val="accent6"/>
          </a:solidFill>
        </p:spPr>
        <p:txBody>
          <a:bodyPr wrap="square" rtlCol="0">
            <a:spAutoFit/>
          </a:bodyPr>
          <a:lstStyle/>
          <a:p>
            <a:r>
              <a:rPr 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X-RAY FLUORESCENCE ANALYSIS DEPARTMENT</a:t>
            </a:r>
            <a:endParaRPr lang="ru-RU" sz="2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20130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831" y="298939"/>
            <a:ext cx="4607169" cy="314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Рисунок 3"/>
          <p:cNvPicPr>
            <a:picLocks noChangeAspect="1"/>
          </p:cNvPicPr>
          <p:nvPr/>
        </p:nvPicPr>
        <p:blipFill>
          <a:blip r:embed="rId3"/>
          <a:stretch>
            <a:fillRect/>
          </a:stretch>
        </p:blipFill>
        <p:spPr>
          <a:xfrm>
            <a:off x="0" y="3889524"/>
            <a:ext cx="4409429" cy="2807367"/>
          </a:xfrm>
          <a:prstGeom prst="rect">
            <a:avLst/>
          </a:prstGeom>
        </p:spPr>
      </p:pic>
      <p:pic>
        <p:nvPicPr>
          <p:cNvPr id="5" name="Рисунок 4"/>
          <p:cNvPicPr>
            <a:picLocks noChangeAspect="1"/>
          </p:cNvPicPr>
          <p:nvPr/>
        </p:nvPicPr>
        <p:blipFill>
          <a:blip r:embed="rId4"/>
          <a:stretch>
            <a:fillRect/>
          </a:stretch>
        </p:blipFill>
        <p:spPr>
          <a:xfrm>
            <a:off x="-1" y="298939"/>
            <a:ext cx="4331175" cy="3323092"/>
          </a:xfrm>
          <a:prstGeom prst="rect">
            <a:avLst/>
          </a:prstGeom>
        </p:spPr>
      </p:pic>
      <p:pic>
        <p:nvPicPr>
          <p:cNvPr id="3" name="Рисунок 2"/>
          <p:cNvPicPr>
            <a:picLocks noChangeAspect="1"/>
          </p:cNvPicPr>
          <p:nvPr/>
        </p:nvPicPr>
        <p:blipFill>
          <a:blip r:embed="rId5"/>
          <a:stretch>
            <a:fillRect/>
          </a:stretch>
        </p:blipFill>
        <p:spPr>
          <a:xfrm>
            <a:off x="4772297" y="3622031"/>
            <a:ext cx="4032069" cy="3163782"/>
          </a:xfrm>
          <a:prstGeom prst="rect">
            <a:avLst/>
          </a:prstGeom>
        </p:spPr>
      </p:pic>
    </p:spTree>
    <p:extLst>
      <p:ext uri="{BB962C8B-B14F-4D97-AF65-F5344CB8AC3E}">
        <p14:creationId xmlns:p14="http://schemas.microsoft.com/office/powerpoint/2010/main" val="28235518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Прямоугольник 6">
            <a:extLst>
              <a:ext uri="{FF2B5EF4-FFF2-40B4-BE49-F238E27FC236}">
                <a16:creationId xmlns:a16="http://schemas.microsoft.com/office/drawing/2014/main" id="{AD1D46CB-E8F2-6FEA-EC58-01CDCECA0E43}"/>
              </a:ext>
            </a:extLst>
          </p:cNvPr>
          <p:cNvSpPr>
            <a:spLocks noChangeArrowheads="1"/>
          </p:cNvSpPr>
          <p:nvPr/>
        </p:nvSpPr>
        <p:spPr bwMode="auto">
          <a:xfrm>
            <a:off x="0" y="-30250"/>
            <a:ext cx="9144000" cy="596307"/>
          </a:xfrm>
          <a:prstGeom prst="rect">
            <a:avLst/>
          </a:prstGeom>
          <a:solidFill>
            <a:schemeClr val="accent6"/>
          </a:solidFill>
          <a:ln w="9525" algn="ctr">
            <a:solidFill>
              <a:schemeClr val="tx1"/>
            </a:solidFill>
            <a:round/>
            <a:headEnd/>
            <a:tailEnd/>
          </a:ln>
          <a:effectLs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ENGINEERING GEOLOGY AND GEOECOLOGY</a:t>
            </a:r>
            <a:r>
              <a:rPr lang="ru-RU" alt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alt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DEPARTMENT</a:t>
            </a:r>
            <a:endParaRPr lang="en-GB" altLang="en-US" sz="2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 name="Рисунок 4">
            <a:extLst>
              <a:ext uri="{FF2B5EF4-FFF2-40B4-BE49-F238E27FC236}">
                <a16:creationId xmlns:a16="http://schemas.microsoft.com/office/drawing/2014/main" id="{668E34A9-C4E1-39CE-AC24-FEB23C2A75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498" y="1063038"/>
            <a:ext cx="4934461" cy="3291247"/>
          </a:xfrm>
          <a:prstGeom prst="rect">
            <a:avLst/>
          </a:prstGeom>
          <a:ln w="28575">
            <a:solidFill>
              <a:srgbClr val="C00000"/>
            </a:solidFill>
          </a:ln>
        </p:spPr>
      </p:pic>
      <p:sp>
        <p:nvSpPr>
          <p:cNvPr id="2" name="Прямоугольник 1"/>
          <p:cNvSpPr/>
          <p:nvPr/>
        </p:nvSpPr>
        <p:spPr>
          <a:xfrm>
            <a:off x="5010959" y="1969997"/>
            <a:ext cx="4133041" cy="1477328"/>
          </a:xfrm>
          <a:prstGeom prst="rect">
            <a:avLst/>
          </a:prstGeom>
          <a:solidFill>
            <a:schemeClr val="accent6"/>
          </a:solidFill>
          <a:ln w="28575">
            <a:solidFill>
              <a:srgbClr val="C00000"/>
            </a:solidFill>
          </a:ln>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Laser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particle</a:t>
            </a:r>
            <a:r>
              <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size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analyzer </a:t>
            </a:r>
            <a:endPar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ANALYSETTE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22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NanoTec</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FRITSCH,</a:t>
            </a:r>
            <a:r>
              <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Germany)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for granulometric analysis of particles with size in the range from </a:t>
            </a:r>
          </a:p>
          <a:p>
            <a:r>
              <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0.0</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1 to 2000 µm.</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Прямоугольник 7"/>
          <p:cNvSpPr/>
          <p:nvPr/>
        </p:nvSpPr>
        <p:spPr>
          <a:xfrm>
            <a:off x="0" y="4960788"/>
            <a:ext cx="9144000" cy="1477328"/>
          </a:xfrm>
          <a:prstGeom prst="rect">
            <a:avLst/>
          </a:prstGeom>
          <a:solidFill>
            <a:schemeClr val="accent6"/>
          </a:solidFill>
          <a:ln w="28575">
            <a:solidFill>
              <a:srgbClr val="C00000"/>
            </a:solidFill>
          </a:ln>
        </p:spPr>
        <p:txBody>
          <a:bodyPr wrap="square">
            <a:spAutoFit/>
          </a:bodyPr>
          <a:lstStyle/>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Main goals of granulometric analysis:</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measurement of particle size distribution in loose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grounds</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powders,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suspensions, pastes;</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production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and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quality control of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samples;</a:t>
            </a:r>
          </a:p>
          <a:p>
            <a:pPr marL="285750" indent="-285750">
              <a:buFont typeface="Arial" panose="020B0604020202020204" pitchFamily="34" charset="0"/>
              <a:buChar cha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determination of the lithogenesis regime of loose sediments.</a:t>
            </a:r>
            <a:endPar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37784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Прямоугольник 11"/>
          <p:cNvSpPr/>
          <p:nvPr/>
        </p:nvSpPr>
        <p:spPr>
          <a:xfrm>
            <a:off x="0" y="6488668"/>
            <a:ext cx="9144000" cy="369332"/>
          </a:xfrm>
          <a:prstGeom prst="rect">
            <a:avLst/>
          </a:prstGeom>
          <a:solidFill>
            <a:schemeClr val="accent6"/>
          </a:solidFill>
          <a:ln w="28575">
            <a:solidFill>
              <a:srgbClr val="C00000"/>
            </a:solidFill>
          </a:ln>
        </p:spPr>
        <p:txBody>
          <a:bodyPr wrap="square">
            <a:spAutoFit/>
          </a:bodyPr>
          <a:lstStyle/>
          <a:p>
            <a:pPr algn="just"/>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All tests are carried out in accordance with GOST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12071-2000</a:t>
            </a:r>
            <a:r>
              <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Russia</a:t>
            </a:r>
            <a:r>
              <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0" y="770624"/>
            <a:ext cx="9144000" cy="646331"/>
          </a:xfrm>
          <a:prstGeom prst="rect">
            <a:avLst/>
          </a:prstGeom>
          <a:solidFill>
            <a:schemeClr val="accent6"/>
          </a:solidFill>
          <a:ln w="28575">
            <a:solidFill>
              <a:srgbClr val="C00000"/>
            </a:solidFill>
          </a:ln>
        </p:spPr>
        <p:txBody>
          <a:bodyPr wrap="square">
            <a:spAutoFit/>
          </a:bodyPr>
          <a:lstStyle/>
          <a:p>
            <a:pPr algn="ctr"/>
            <a:r>
              <a:rPr lang="en-US" b="1"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Automated complex "ASIS" (Russia)</a:t>
            </a: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for studying the mechanical properties of thawed and frozen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grounds</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p:cNvPicPr>
            <a:picLocks noChangeAspect="1"/>
          </p:cNvPicPr>
          <p:nvPr/>
        </p:nvPicPr>
        <p:blipFill>
          <a:blip r:embed="rId2"/>
          <a:stretch>
            <a:fillRect/>
          </a:stretch>
        </p:blipFill>
        <p:spPr>
          <a:xfrm>
            <a:off x="-60960" y="0"/>
            <a:ext cx="9204960" cy="609653"/>
          </a:xfrm>
          <a:prstGeom prst="rect">
            <a:avLst/>
          </a:prstGeom>
          <a:ln>
            <a:noFill/>
          </a:ln>
        </p:spPr>
      </p:pic>
      <p:pic>
        <p:nvPicPr>
          <p:cNvPr id="11" name="Рисунок 10"/>
          <p:cNvPicPr/>
          <p:nvPr/>
        </p:nvPicPr>
        <p:blipFill>
          <a:blip r:embed="rId3" cstate="print">
            <a:extLst>
              <a:ext uri="{28A0092B-C50C-407E-A947-70E740481C1C}">
                <a14:useLocalDpi xmlns:a14="http://schemas.microsoft.com/office/drawing/2010/main" val="0"/>
              </a:ext>
            </a:extLst>
          </a:blip>
          <a:stretch>
            <a:fillRect/>
          </a:stretch>
        </p:blipFill>
        <p:spPr>
          <a:xfrm>
            <a:off x="1782342" y="1532528"/>
            <a:ext cx="5518355" cy="4033265"/>
          </a:xfrm>
          <a:prstGeom prst="rect">
            <a:avLst/>
          </a:prstGeom>
          <a:ln w="28575">
            <a:solidFill>
              <a:srgbClr val="C00000"/>
            </a:solidFill>
          </a:ln>
        </p:spPr>
      </p:pic>
      <p:sp>
        <p:nvSpPr>
          <p:cNvPr id="7" name="Прямоугольник 6"/>
          <p:cNvSpPr/>
          <p:nvPr/>
        </p:nvSpPr>
        <p:spPr>
          <a:xfrm>
            <a:off x="0" y="5750004"/>
            <a:ext cx="9144000" cy="584775"/>
          </a:xfrm>
          <a:prstGeom prst="rect">
            <a:avLst/>
          </a:prstGeom>
          <a:solidFill>
            <a:schemeClr val="accent6"/>
          </a:solidFill>
          <a:ln w="28575">
            <a:solidFill>
              <a:srgbClr val="C00000"/>
            </a:solidFill>
          </a:ln>
        </p:spPr>
        <p:txBody>
          <a:bodyPr wrap="square">
            <a:spAutoFit/>
          </a:bodyPr>
          <a:lstStyle/>
          <a:p>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Ground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testing is carried out using the </a:t>
            </a:r>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triaxial</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compression method to study strength, deformation and rheological characteristics, such as moduli of elasticity, deformation, shear and others.</a:t>
            </a:r>
            <a:endParaRPr lang="ru-RU"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23811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 y="0"/>
            <a:ext cx="9144000" cy="619611"/>
          </a:xfrm>
          <a:solidFill>
            <a:schemeClr val="accent2"/>
          </a:solidFill>
        </p:spPr>
        <p:txBody>
          <a:bodyPr>
            <a:normAutofit fontScale="90000"/>
          </a:bodyPr>
          <a:lstStyle/>
          <a:p>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Institute of the Earth’s </a:t>
            </a:r>
            <a:r>
              <a:rPr lang="en-US" sz="28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Crust:</a:t>
            </a:r>
            <a:r>
              <a:rPr lang="ru-RU" sz="28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m</a:t>
            </a:r>
            <a:r>
              <a:rPr lang="en-US" sz="28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ain </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scientific directions</a:t>
            </a:r>
            <a:endParaRPr lang="ru-RU"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Объект 2"/>
          <p:cNvSpPr>
            <a:spLocks noGrp="1"/>
          </p:cNvSpPr>
          <p:nvPr>
            <p:ph idx="1"/>
          </p:nvPr>
        </p:nvSpPr>
        <p:spPr>
          <a:xfrm>
            <a:off x="0" y="792680"/>
            <a:ext cx="9143999" cy="2521665"/>
          </a:xfrm>
          <a:solidFill>
            <a:schemeClr val="accent2"/>
          </a:solidFill>
          <a:ln w="28575">
            <a:solidFill>
              <a:srgbClr val="C00000"/>
            </a:solidFill>
          </a:ln>
        </p:spPr>
        <p:txBody>
          <a:bodyPr>
            <a:normAutofit/>
          </a:bodyPr>
          <a:lstStyle/>
          <a:p>
            <a:pPr marL="0" indent="0">
              <a:buNone/>
            </a:pP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The </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Institute was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founded in </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1949</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It is comprehensive </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research </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institution with the following scientific directions:</a:t>
            </a:r>
          </a:p>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Modern endo- and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exogeodynamics</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Geological environment and seismic </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processes.</a:t>
            </a:r>
          </a:p>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Resources, groundwater dynamics and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geoecology</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p>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Internal structure, </a:t>
            </a:r>
            <a:r>
              <a:rPr lang="en-US" sz="2000" dirty="0" err="1">
                <a:solidFill>
                  <a:schemeClr val="bg1"/>
                </a:solidFill>
                <a:latin typeface="Tahoma" panose="020B0604030504040204" pitchFamily="34" charset="0"/>
                <a:ea typeface="Tahoma" panose="020B0604030504040204" pitchFamily="34" charset="0"/>
                <a:cs typeface="Tahoma" panose="020B0604030504040204" pitchFamily="34" charset="0"/>
              </a:rPr>
              <a:t>paleogeodynamics</a:t>
            </a:r>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 endogenous processes and fluid dynamics of the continental lithosphere</a:t>
            </a:r>
            <a:r>
              <a:rPr lang="en-US" sz="20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0" indent="0">
              <a:buNone/>
            </a:pPr>
            <a:endParaRPr lang="ru-RU" sz="2400" dirty="0"/>
          </a:p>
        </p:txBody>
      </p:sp>
      <p:sp>
        <p:nvSpPr>
          <p:cNvPr id="4" name="Номер слайда 3"/>
          <p:cNvSpPr>
            <a:spLocks noGrp="1"/>
          </p:cNvSpPr>
          <p:nvPr>
            <p:ph type="sldNum" sz="quarter" idx="12"/>
          </p:nvPr>
        </p:nvSpPr>
        <p:spPr>
          <a:xfrm>
            <a:off x="6100607" y="6315192"/>
            <a:ext cx="2971799" cy="365125"/>
          </a:xfrm>
        </p:spPr>
        <p:txBody>
          <a:bodyPr/>
          <a:lstStyle/>
          <a:p>
            <a:r>
              <a:rPr lang="en-US" sz="1600" dirty="0" err="1" smtClean="0">
                <a:solidFill>
                  <a:schemeClr val="tx1"/>
                </a:solidFill>
              </a:rPr>
              <a:t>Paleogeodynamics</a:t>
            </a:r>
            <a:r>
              <a:rPr lang="en-US" sz="1600" dirty="0" smtClean="0">
                <a:solidFill>
                  <a:schemeClr val="tx1"/>
                </a:solidFill>
              </a:rPr>
              <a:t> laboratory</a:t>
            </a:r>
            <a:endParaRPr lang="ru-RU" sz="1600" dirty="0">
              <a:solidFill>
                <a:schemeClr val="tx1"/>
              </a:solidFill>
            </a:endParaRPr>
          </a:p>
        </p:txBody>
      </p:sp>
      <p:pic>
        <p:nvPicPr>
          <p:cNvPr id="6" name="Рисунок 5"/>
          <p:cNvPicPr>
            <a:picLocks noChangeAspect="1"/>
          </p:cNvPicPr>
          <p:nvPr/>
        </p:nvPicPr>
        <p:blipFill>
          <a:blip r:embed="rId2"/>
          <a:stretch>
            <a:fillRect/>
          </a:stretch>
        </p:blipFill>
        <p:spPr>
          <a:xfrm>
            <a:off x="-2" y="3992874"/>
            <a:ext cx="3368919" cy="2102915"/>
          </a:xfrm>
          <a:prstGeom prst="rect">
            <a:avLst/>
          </a:prstGeom>
          <a:ln w="28575">
            <a:solidFill>
              <a:schemeClr val="accent2">
                <a:lumMod val="50000"/>
              </a:schemeClr>
            </a:solidFill>
          </a:ln>
        </p:spPr>
      </p:pic>
      <p:pic>
        <p:nvPicPr>
          <p:cNvPr id="7" name="Рисунок 6"/>
          <p:cNvPicPr>
            <a:picLocks noChangeAspect="1"/>
          </p:cNvPicPr>
          <p:nvPr/>
        </p:nvPicPr>
        <p:blipFill>
          <a:blip r:embed="rId3"/>
          <a:stretch>
            <a:fillRect/>
          </a:stretch>
        </p:blipFill>
        <p:spPr>
          <a:xfrm>
            <a:off x="3109392" y="3570070"/>
            <a:ext cx="3179152" cy="2121666"/>
          </a:xfrm>
          <a:prstGeom prst="rect">
            <a:avLst/>
          </a:prstGeom>
          <a:ln w="28575">
            <a:solidFill>
              <a:schemeClr val="accent2">
                <a:lumMod val="50000"/>
              </a:schemeClr>
            </a:solidFill>
          </a:ln>
        </p:spPr>
      </p:pic>
      <p:pic>
        <p:nvPicPr>
          <p:cNvPr id="8" name="Рисунок 7"/>
          <p:cNvPicPr>
            <a:picLocks noChangeAspect="1"/>
          </p:cNvPicPr>
          <p:nvPr/>
        </p:nvPicPr>
        <p:blipFill>
          <a:blip r:embed="rId4"/>
          <a:stretch>
            <a:fillRect/>
          </a:stretch>
        </p:blipFill>
        <p:spPr>
          <a:xfrm>
            <a:off x="6029015" y="4082058"/>
            <a:ext cx="3114984" cy="2091957"/>
          </a:xfrm>
          <a:prstGeom prst="rect">
            <a:avLst/>
          </a:prstGeom>
          <a:ln w="28575">
            <a:solidFill>
              <a:schemeClr val="accent2">
                <a:lumMod val="50000"/>
              </a:schemeClr>
            </a:solidFill>
          </a:ln>
        </p:spPr>
      </p:pic>
      <p:sp>
        <p:nvSpPr>
          <p:cNvPr id="9" name="Прямоугольник 8"/>
          <p:cNvSpPr/>
          <p:nvPr/>
        </p:nvSpPr>
        <p:spPr>
          <a:xfrm>
            <a:off x="3368917" y="6024904"/>
            <a:ext cx="2817568" cy="584775"/>
          </a:xfrm>
          <a:prstGeom prst="rect">
            <a:avLst/>
          </a:prstGeom>
        </p:spPr>
        <p:txBody>
          <a:bodyPr wrap="square">
            <a:spAutoFit/>
          </a:bodyPr>
          <a:lstStyle/>
          <a:p>
            <a:r>
              <a:rPr lang="en-US" sz="1600" dirty="0"/>
              <a:t>Laboratory of Engineering Seismology and </a:t>
            </a:r>
            <a:r>
              <a:rPr lang="en-US" sz="1600" dirty="0" err="1"/>
              <a:t>Seismogeology</a:t>
            </a:r>
            <a:endParaRPr lang="ru-RU" sz="1600" dirty="0"/>
          </a:p>
        </p:txBody>
      </p:sp>
      <p:sp>
        <p:nvSpPr>
          <p:cNvPr id="10" name="Прямоугольник 9"/>
          <p:cNvSpPr/>
          <p:nvPr/>
        </p:nvSpPr>
        <p:spPr>
          <a:xfrm>
            <a:off x="387591" y="6189543"/>
            <a:ext cx="2593731" cy="584775"/>
          </a:xfrm>
          <a:prstGeom prst="rect">
            <a:avLst/>
          </a:prstGeom>
        </p:spPr>
        <p:txBody>
          <a:bodyPr wrap="square">
            <a:spAutoFit/>
          </a:bodyPr>
          <a:lstStyle/>
          <a:p>
            <a:r>
              <a:rPr lang="en-US" sz="1600" dirty="0"/>
              <a:t>Laboratory of Engineering Geology and </a:t>
            </a:r>
            <a:r>
              <a:rPr lang="en-US" sz="1600" dirty="0" err="1"/>
              <a:t>Geoecology</a:t>
            </a:r>
            <a:endParaRPr lang="ru-RU" sz="1600" dirty="0"/>
          </a:p>
        </p:txBody>
      </p:sp>
    </p:spTree>
    <p:extLst>
      <p:ext uri="{BB962C8B-B14F-4D97-AF65-F5344CB8AC3E}">
        <p14:creationId xmlns:p14="http://schemas.microsoft.com/office/powerpoint/2010/main" val="2668818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stretch>
            <a:fillRect/>
          </a:stretch>
        </p:blipFill>
        <p:spPr>
          <a:xfrm>
            <a:off x="69669" y="827315"/>
            <a:ext cx="4253802" cy="5730240"/>
          </a:xfrm>
          <a:prstGeom prst="rect">
            <a:avLst/>
          </a:prstGeom>
        </p:spPr>
      </p:pic>
      <p:sp>
        <p:nvSpPr>
          <p:cNvPr id="10" name="TextBox 9"/>
          <p:cNvSpPr txBox="1"/>
          <p:nvPr/>
        </p:nvSpPr>
        <p:spPr>
          <a:xfrm>
            <a:off x="1" y="0"/>
            <a:ext cx="9144000" cy="707886"/>
          </a:xfrm>
          <a:prstGeom prst="rect">
            <a:avLst/>
          </a:prstGeom>
          <a:solidFill>
            <a:schemeClr val="accent6"/>
          </a:solidFill>
        </p:spPr>
        <p:txBody>
          <a:bodyPr wrap="square" rtlCol="0">
            <a:spAutoFit/>
          </a:bodyPr>
          <a:lstStyle/>
          <a:p>
            <a:r>
              <a:rPr lang="en-US" sz="20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Assessment of metal pollution and ecological risk in the coastal zone of </a:t>
            </a:r>
            <a:r>
              <a:rPr lang="en-US" sz="2000" dirty="0" err="1"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Olkhon</a:t>
            </a:r>
            <a:r>
              <a:rPr lang="en-US" sz="20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p>
          <a:p>
            <a:r>
              <a:rPr lang="en-US" sz="20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Island, Lake Baikal</a:t>
            </a:r>
            <a:endParaRPr lang="ru-RU" sz="2000"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 name="Прямоугольник 10"/>
          <p:cNvSpPr/>
          <p:nvPr/>
        </p:nvSpPr>
        <p:spPr>
          <a:xfrm>
            <a:off x="4323471" y="1306285"/>
            <a:ext cx="4820530" cy="4524315"/>
          </a:xfrm>
          <a:prstGeom prst="rect">
            <a:avLst/>
          </a:prstGeom>
          <a:solidFill>
            <a:schemeClr val="accent6"/>
          </a:solidFill>
          <a:ln w="22225">
            <a:solidFill>
              <a:srgbClr val="C00000"/>
            </a:solidFill>
          </a:ln>
        </p:spPr>
        <p:txBody>
          <a:bodyPr wrap="square">
            <a:spAutoFit/>
          </a:bodyPr>
          <a:lstStyle/>
          <a:p>
            <a:r>
              <a:rPr lang="en-US" dirty="0" smtClean="0">
                <a:solidFill>
                  <a:schemeClr val="bg1"/>
                </a:solidFill>
              </a:rPr>
              <a:t>     This </a:t>
            </a:r>
            <a:r>
              <a:rPr lang="en-US" dirty="0">
                <a:solidFill>
                  <a:schemeClr val="bg1"/>
                </a:solidFill>
              </a:rPr>
              <a:t>assessment </a:t>
            </a:r>
            <a:r>
              <a:rPr lang="en-US" dirty="0" smtClean="0">
                <a:solidFill>
                  <a:schemeClr val="bg1"/>
                </a:solidFill>
              </a:rPr>
              <a:t>was performed </a:t>
            </a:r>
            <a:r>
              <a:rPr lang="en-US" dirty="0">
                <a:solidFill>
                  <a:schemeClr val="bg1"/>
                </a:solidFill>
              </a:rPr>
              <a:t>for sand</a:t>
            </a:r>
          </a:p>
          <a:p>
            <a:r>
              <a:rPr lang="en-US" dirty="0">
                <a:solidFill>
                  <a:schemeClr val="bg1"/>
                </a:solidFill>
              </a:rPr>
              <a:t>s</a:t>
            </a:r>
            <a:r>
              <a:rPr lang="en-US" dirty="0" smtClean="0">
                <a:solidFill>
                  <a:schemeClr val="bg1"/>
                </a:solidFill>
              </a:rPr>
              <a:t>amples using geochemical indices.</a:t>
            </a:r>
          </a:p>
          <a:p>
            <a:r>
              <a:rPr lang="en-US" dirty="0" smtClean="0">
                <a:solidFill>
                  <a:schemeClr val="bg1"/>
                </a:solidFill>
              </a:rPr>
              <a:t>The following results were obtained:</a:t>
            </a:r>
          </a:p>
          <a:p>
            <a:pPr marL="285750" indent="-285750">
              <a:buFont typeface="Wingdings" panose="05000000000000000000" pitchFamily="2" charset="2"/>
              <a:buChar char="§"/>
            </a:pPr>
            <a:r>
              <a:rPr lang="en-US" dirty="0" smtClean="0">
                <a:solidFill>
                  <a:schemeClr val="bg1"/>
                </a:solidFill>
              </a:rPr>
              <a:t>The flowchart of the analytical methodology for this study was presented.</a:t>
            </a:r>
          </a:p>
          <a:p>
            <a:pPr marL="285750" indent="-285750">
              <a:buFont typeface="Wingdings" panose="05000000000000000000" pitchFamily="2" charset="2"/>
              <a:buChar char="§"/>
            </a:pPr>
            <a:r>
              <a:rPr lang="en-US" dirty="0" smtClean="0">
                <a:solidFill>
                  <a:schemeClr val="bg1"/>
                </a:solidFill>
              </a:rPr>
              <a:t>Heavy </a:t>
            </a:r>
            <a:r>
              <a:rPr lang="en-US" dirty="0">
                <a:solidFill>
                  <a:schemeClr val="bg1"/>
                </a:solidFill>
              </a:rPr>
              <a:t>metal pollution </a:t>
            </a:r>
            <a:r>
              <a:rPr lang="en-US" dirty="0" smtClean="0">
                <a:solidFill>
                  <a:schemeClr val="bg1"/>
                </a:solidFill>
              </a:rPr>
              <a:t>ranged </a:t>
            </a:r>
            <a:r>
              <a:rPr lang="en-US" dirty="0">
                <a:solidFill>
                  <a:schemeClr val="bg1"/>
                </a:solidFill>
              </a:rPr>
              <a:t>from moderate to significant levels for Hg</a:t>
            </a:r>
            <a:r>
              <a:rPr lang="en-US" dirty="0" smtClean="0">
                <a:solidFill>
                  <a:schemeClr val="bg1"/>
                </a:solidFill>
              </a:rPr>
              <a:t>, As</a:t>
            </a:r>
            <a:r>
              <a:rPr lang="en-US" dirty="0">
                <a:solidFill>
                  <a:schemeClr val="bg1"/>
                </a:solidFill>
              </a:rPr>
              <a:t>, Cd, </a:t>
            </a:r>
            <a:r>
              <a:rPr lang="en-US" dirty="0" err="1">
                <a:solidFill>
                  <a:schemeClr val="bg1"/>
                </a:solidFill>
              </a:rPr>
              <a:t>Pb</a:t>
            </a:r>
            <a:r>
              <a:rPr lang="en-US" dirty="0">
                <a:solidFill>
                  <a:schemeClr val="bg1"/>
                </a:solidFill>
              </a:rPr>
              <a:t>, </a:t>
            </a:r>
            <a:r>
              <a:rPr lang="en-US" dirty="0" smtClean="0">
                <a:solidFill>
                  <a:schemeClr val="bg1"/>
                </a:solidFill>
              </a:rPr>
              <a:t>and Cu.</a:t>
            </a:r>
          </a:p>
          <a:p>
            <a:pPr marL="285750" indent="-285750">
              <a:buFont typeface="Wingdings" panose="05000000000000000000" pitchFamily="2" charset="2"/>
              <a:buChar char="§"/>
            </a:pPr>
            <a:r>
              <a:rPr lang="en-US" dirty="0" smtClean="0">
                <a:solidFill>
                  <a:schemeClr val="bg1"/>
                </a:solidFill>
              </a:rPr>
              <a:t>Hg, Cd, and </a:t>
            </a:r>
            <a:r>
              <a:rPr lang="en-US" dirty="0" err="1" smtClean="0">
                <a:solidFill>
                  <a:schemeClr val="bg1"/>
                </a:solidFill>
              </a:rPr>
              <a:t>Pb</a:t>
            </a:r>
            <a:r>
              <a:rPr lang="en-US" dirty="0" smtClean="0">
                <a:solidFill>
                  <a:schemeClr val="bg1"/>
                </a:solidFill>
              </a:rPr>
              <a:t> are the pollutants, which pose high ecological risk for the study area.</a:t>
            </a:r>
          </a:p>
          <a:p>
            <a:pPr marL="285750" indent="-285750">
              <a:buFont typeface="Wingdings" panose="05000000000000000000" pitchFamily="2" charset="2"/>
              <a:buChar char="§"/>
            </a:pPr>
            <a:r>
              <a:rPr lang="en-US" dirty="0">
                <a:solidFill>
                  <a:schemeClr val="bg1"/>
                </a:solidFill>
              </a:rPr>
              <a:t>Pearson correlation analysis indicated high</a:t>
            </a:r>
          </a:p>
          <a:p>
            <a:r>
              <a:rPr lang="en-US" dirty="0">
                <a:solidFill>
                  <a:schemeClr val="bg1"/>
                </a:solidFill>
              </a:rPr>
              <a:t>      positive correlation between </a:t>
            </a:r>
            <a:r>
              <a:rPr lang="en-US" dirty="0" err="1">
                <a:solidFill>
                  <a:schemeClr val="bg1"/>
                </a:solidFill>
              </a:rPr>
              <a:t>Pb</a:t>
            </a:r>
            <a:r>
              <a:rPr lang="en-US" dirty="0">
                <a:solidFill>
                  <a:schemeClr val="bg1"/>
                </a:solidFill>
              </a:rPr>
              <a:t> and Hg, </a:t>
            </a:r>
          </a:p>
          <a:p>
            <a:r>
              <a:rPr lang="en-US" dirty="0">
                <a:solidFill>
                  <a:schemeClr val="bg1"/>
                </a:solidFill>
              </a:rPr>
              <a:t>      As and Cd, Cd and </a:t>
            </a:r>
            <a:r>
              <a:rPr lang="en-US" dirty="0" err="1">
                <a:solidFill>
                  <a:schemeClr val="bg1"/>
                </a:solidFill>
              </a:rPr>
              <a:t>Pb</a:t>
            </a:r>
            <a:r>
              <a:rPr lang="en-US" dirty="0">
                <a:solidFill>
                  <a:schemeClr val="bg1"/>
                </a:solidFill>
              </a:rPr>
              <a:t>, that reflects the same </a:t>
            </a:r>
          </a:p>
          <a:p>
            <a:r>
              <a:rPr lang="en-US" dirty="0">
                <a:solidFill>
                  <a:schemeClr val="bg1"/>
                </a:solidFill>
              </a:rPr>
              <a:t>      origin source and migration pathway.</a:t>
            </a:r>
          </a:p>
          <a:p>
            <a:pPr marL="285750" indent="-285750">
              <a:buFont typeface="Wingdings" panose="05000000000000000000" pitchFamily="2" charset="2"/>
              <a:buChar char="§"/>
            </a:pPr>
            <a:r>
              <a:rPr lang="en-US" dirty="0" smtClean="0">
                <a:solidFill>
                  <a:schemeClr val="bg1"/>
                </a:solidFill>
              </a:rPr>
              <a:t>These results allows to use this study as a model for the assessment of heavy metal contamination level in different areas.</a:t>
            </a:r>
          </a:p>
        </p:txBody>
      </p:sp>
    </p:spTree>
    <p:extLst>
      <p:ext uri="{BB962C8B-B14F-4D97-AF65-F5344CB8AC3E}">
        <p14:creationId xmlns:p14="http://schemas.microsoft.com/office/powerpoint/2010/main" val="4138715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Прямоугольник 1"/>
          <p:cNvSpPr/>
          <p:nvPr/>
        </p:nvSpPr>
        <p:spPr>
          <a:xfrm>
            <a:off x="1992395" y="594088"/>
            <a:ext cx="7151605" cy="646331"/>
          </a:xfrm>
          <a:prstGeom prst="rect">
            <a:avLst/>
          </a:prstGeom>
          <a:solidFill>
            <a:schemeClr val="accent2"/>
          </a:solidFill>
          <a:ln w="28575">
            <a:solidFill>
              <a:srgbClr val="C00000"/>
            </a:solidFill>
          </a:ln>
        </p:spPr>
        <p:txBody>
          <a:bodyPr wrap="square">
            <a:spAutoFit/>
          </a:bodyPr>
          <a:lstStyle/>
          <a:p>
            <a:pPr algn="ct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Unique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Scientific Installation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"South Baikal instrumental complex for monitoring hazardous geodynamic processes"</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Прямоугольник 4"/>
          <p:cNvSpPr/>
          <p:nvPr/>
        </p:nvSpPr>
        <p:spPr>
          <a:xfrm>
            <a:off x="0" y="0"/>
            <a:ext cx="9144000" cy="400110"/>
          </a:xfrm>
          <a:prstGeom prst="rect">
            <a:avLst/>
          </a:prstGeom>
          <a:solidFill>
            <a:schemeClr val="accent2"/>
          </a:solidFill>
        </p:spPr>
        <p:txBody>
          <a:bodyPr wrap="square">
            <a:spAutoFit/>
          </a:bodyPr>
          <a:lstStyle/>
          <a:p>
            <a:r>
              <a:rPr lang="en-US" sz="20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DEPARTMENT OF GEOPHYSICAL RESEARCHES</a:t>
            </a:r>
            <a:endParaRPr lang="ru-RU" sz="2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3" name="Рисунок 22"/>
          <p:cNvPicPr>
            <a:picLocks noChangeAspect="1"/>
          </p:cNvPicPr>
          <p:nvPr/>
        </p:nvPicPr>
        <p:blipFill>
          <a:blip r:embed="rId2"/>
          <a:stretch>
            <a:fillRect/>
          </a:stretch>
        </p:blipFill>
        <p:spPr>
          <a:xfrm>
            <a:off x="144545" y="601844"/>
            <a:ext cx="1847850" cy="2466975"/>
          </a:xfrm>
          <a:prstGeom prst="rect">
            <a:avLst/>
          </a:prstGeom>
          <a:ln w="28575">
            <a:solidFill>
              <a:srgbClr val="C00000"/>
            </a:solidFill>
          </a:ln>
        </p:spPr>
      </p:pic>
      <p:sp>
        <p:nvSpPr>
          <p:cNvPr id="24" name="Прямоугольник 23"/>
          <p:cNvSpPr/>
          <p:nvPr/>
        </p:nvSpPr>
        <p:spPr>
          <a:xfrm>
            <a:off x="1992395" y="1434397"/>
            <a:ext cx="7151605" cy="646331"/>
          </a:xfrm>
          <a:prstGeom prst="rect">
            <a:avLst/>
          </a:prstGeom>
          <a:solidFill>
            <a:schemeClr val="accent2"/>
          </a:solidFill>
          <a:ln w="28575">
            <a:solidFill>
              <a:srgbClr val="C00000"/>
            </a:solidFill>
          </a:ln>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Head of the Unique Scientific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Installation</a:t>
            </a:r>
            <a:r>
              <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 -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Doctor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of Geological and Mineralogical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Sciences</a:t>
            </a:r>
            <a:r>
              <a:rPr lang="ru-RU"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Seminsky</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Konstantin</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5" name="Прямоугольник 24"/>
          <p:cNvSpPr/>
          <p:nvPr/>
        </p:nvSpPr>
        <p:spPr>
          <a:xfrm>
            <a:off x="0" y="3133407"/>
            <a:ext cx="9144000" cy="1477328"/>
          </a:xfrm>
          <a:prstGeom prst="rect">
            <a:avLst/>
          </a:prstGeom>
          <a:solidFill>
            <a:schemeClr val="accent2"/>
          </a:solidFill>
          <a:ln w="28575">
            <a:solidFill>
              <a:srgbClr val="C00000"/>
            </a:solidFill>
          </a:ln>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This scientific installation includes a set of modern scientific equipment for studying deformations and seismic vibrations of the earth's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crust</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This allows us to model the relationship between the modern geodynamics of the Baikal rift zone and collision processes occurring on the margins of the Eurasian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plate</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 and study seismicity in the Baikal rift zone, as well as provide medium- and short-term earthquake forecasts.</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6" name="Рисунок 25"/>
          <p:cNvPicPr/>
          <p:nvPr/>
        </p:nvPicPr>
        <p:blipFill>
          <a:blip r:embed="rId3" cstate="hqprint">
            <a:extLst>
              <a:ext uri="{28A0092B-C50C-407E-A947-70E740481C1C}">
                <a14:useLocalDpi xmlns:a14="http://schemas.microsoft.com/office/drawing/2010/main" val="0"/>
              </a:ext>
            </a:extLst>
          </a:blip>
          <a:stretch>
            <a:fillRect/>
          </a:stretch>
        </p:blipFill>
        <p:spPr>
          <a:xfrm>
            <a:off x="286067" y="5021168"/>
            <a:ext cx="1370920" cy="1386159"/>
          </a:xfrm>
          <a:prstGeom prst="rect">
            <a:avLst/>
          </a:prstGeom>
        </p:spPr>
      </p:pic>
      <p:pic>
        <p:nvPicPr>
          <p:cNvPr id="27" name="Рисунок 26"/>
          <p:cNvPicPr/>
          <p:nvPr/>
        </p:nvPicPr>
        <p:blipFill>
          <a:blip r:embed="rId4">
            <a:extLst>
              <a:ext uri="{28A0092B-C50C-407E-A947-70E740481C1C}">
                <a14:useLocalDpi xmlns:a14="http://schemas.microsoft.com/office/drawing/2010/main" val="0"/>
              </a:ext>
            </a:extLst>
          </a:blip>
          <a:srcRect/>
          <a:stretch>
            <a:fillRect/>
          </a:stretch>
        </p:blipFill>
        <p:spPr bwMode="auto">
          <a:xfrm>
            <a:off x="2125566" y="4814023"/>
            <a:ext cx="1700984" cy="1800451"/>
          </a:xfrm>
          <a:prstGeom prst="rect">
            <a:avLst/>
          </a:prstGeom>
          <a:noFill/>
        </p:spPr>
      </p:pic>
      <p:pic>
        <p:nvPicPr>
          <p:cNvPr id="28" name="Рисунок 27"/>
          <p:cNvPicPr/>
          <p:nvPr/>
        </p:nvPicPr>
        <p:blipFill>
          <a:blip r:embed="rId5" cstate="hqprint">
            <a:extLst>
              <a:ext uri="{28A0092B-C50C-407E-A947-70E740481C1C}">
                <a14:useLocalDpi xmlns:a14="http://schemas.microsoft.com/office/drawing/2010/main" val="0"/>
              </a:ext>
            </a:extLst>
          </a:blip>
          <a:stretch>
            <a:fillRect/>
          </a:stretch>
        </p:blipFill>
        <p:spPr>
          <a:xfrm>
            <a:off x="4295129" y="4814023"/>
            <a:ext cx="1452998" cy="1800451"/>
          </a:xfrm>
          <a:prstGeom prst="rect">
            <a:avLst/>
          </a:prstGeom>
        </p:spPr>
      </p:pic>
      <p:pic>
        <p:nvPicPr>
          <p:cNvPr id="29" name="Рисунок 28"/>
          <p:cNvPicPr/>
          <p:nvPr/>
        </p:nvPicPr>
        <p:blipFill>
          <a:blip r:embed="rId6" cstate="hqprint">
            <a:extLst>
              <a:ext uri="{28A0092B-C50C-407E-A947-70E740481C1C}">
                <a14:useLocalDpi xmlns:a14="http://schemas.microsoft.com/office/drawing/2010/main" val="0"/>
              </a:ext>
            </a:extLst>
          </a:blip>
          <a:stretch>
            <a:fillRect/>
          </a:stretch>
        </p:blipFill>
        <p:spPr>
          <a:xfrm>
            <a:off x="6331520" y="4892158"/>
            <a:ext cx="2399892" cy="1644182"/>
          </a:xfrm>
          <a:prstGeom prst="rect">
            <a:avLst/>
          </a:prstGeom>
        </p:spPr>
      </p:pic>
    </p:spTree>
    <p:extLst>
      <p:ext uri="{BB962C8B-B14F-4D97-AF65-F5344CB8AC3E}">
        <p14:creationId xmlns:p14="http://schemas.microsoft.com/office/powerpoint/2010/main" val="1945563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61758" y="-61546"/>
            <a:ext cx="9205758" cy="536494"/>
          </a:xfrm>
          <a:prstGeom prst="rect">
            <a:avLst/>
          </a:prstGeom>
        </p:spPr>
      </p:pic>
      <p:sp>
        <p:nvSpPr>
          <p:cNvPr id="4" name="Прямоугольник 3"/>
          <p:cNvSpPr/>
          <p:nvPr/>
        </p:nvSpPr>
        <p:spPr>
          <a:xfrm>
            <a:off x="0" y="3995678"/>
            <a:ext cx="9144000" cy="2862322"/>
          </a:xfrm>
          <a:prstGeom prst="rect">
            <a:avLst/>
          </a:prstGeom>
          <a:solidFill>
            <a:schemeClr val="accent2">
              <a:lumMod val="75000"/>
            </a:schemeClr>
          </a:solidFill>
        </p:spPr>
        <p:txBody>
          <a:bodyPr wrap="square">
            <a:sp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Currently, scientists at our Institute have patented a </a:t>
            </a:r>
            <a:r>
              <a:rPr lang="en-US" u="sng"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method for short-term determination of the approach of a strong seismic event</a:t>
            </a:r>
            <a:r>
              <a:rPr lang="en-US" u="sng" dirty="0">
                <a:solidFill>
                  <a:schemeClr val="bg1"/>
                </a:solidFill>
                <a:latin typeface="Tahoma" panose="020B0604030504040204" pitchFamily="34" charset="0"/>
                <a:ea typeface="Tahoma" panose="020B0604030504040204" pitchFamily="34" charset="0"/>
                <a:cs typeface="Tahoma" panose="020B0604030504040204" pitchFamily="34" charset="0"/>
              </a:rPr>
              <a:t>.</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This method solves the problem of increasing the reliability of short-term determination of the approach of a strong seismic event with the indication of the location of this event. The data for this method are obtained by monitoring seismic noise in lithospheric zones. Registration of changes in the forecast parameter takes place in the period from several days to several hours.</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These studies and patent registration were carried out within the framework of </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the </a:t>
            </a:r>
            <a:r>
              <a:rPr lang="en-US" smtClean="0">
                <a:solidFill>
                  <a:schemeClr val="bg1"/>
                </a:solidFill>
                <a:latin typeface="Tahoma" panose="020B0604030504040204" pitchFamily="34" charset="0"/>
                <a:ea typeface="Tahoma" panose="020B0604030504040204" pitchFamily="34" charset="0"/>
                <a:cs typeface="Tahoma" panose="020B0604030504040204" pitchFamily="34" charset="0"/>
              </a:rPr>
              <a:t>Big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Project on Lake Baikal Monitoring of the Ministry of Education and Science, headed by Academician Igor </a:t>
            </a:r>
            <a:r>
              <a:rPr lang="en-US" dirty="0" err="1">
                <a:solidFill>
                  <a:schemeClr val="bg1"/>
                </a:solidFill>
                <a:latin typeface="Tahoma" panose="020B0604030504040204" pitchFamily="34" charset="0"/>
                <a:ea typeface="Tahoma" panose="020B0604030504040204" pitchFamily="34" charset="0"/>
                <a:cs typeface="Tahoma" panose="020B0604030504040204" pitchFamily="34" charset="0"/>
              </a:rPr>
              <a:t>Bychkov</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Ученые из Иркутска запатентовали способ быстрого определения приближения  землетрясения - Лента новостей Иркутск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15" y="474948"/>
            <a:ext cx="5143500" cy="3424304"/>
          </a:xfrm>
          <a:prstGeom prst="rect">
            <a:avLst/>
          </a:prstGeom>
          <a:noFill/>
          <a:ln w="28575">
            <a:solidFill>
              <a:srgbClr val="C00000"/>
            </a:solidFill>
          </a:ln>
          <a:extLst>
            <a:ext uri="{909E8E84-426E-40DD-AFC4-6F175D3DCCD1}">
              <a14:hiddenFill xmlns:a14="http://schemas.microsoft.com/office/drawing/2010/main">
                <a:solidFill>
                  <a:srgbClr val="FFFFFF"/>
                </a:solidFill>
              </a14:hiddenFill>
            </a:ext>
          </a:extLst>
        </p:spPr>
      </p:pic>
      <p:pic>
        <p:nvPicPr>
          <p:cNvPr id="1028" name="Picture 4" descr="http://crust.irk.ru/images/upload/patents/12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081" y="470182"/>
            <a:ext cx="2417457" cy="3429070"/>
          </a:xfrm>
          <a:prstGeom prst="rect">
            <a:avLst/>
          </a:prstGeom>
          <a:noFill/>
          <a:ln w="28575">
            <a:solidFill>
              <a:srgbClr val="C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183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 y="0"/>
            <a:ext cx="9144000" cy="6857999"/>
          </a:xfrm>
          <a:prstGeom prst="rect">
            <a:avLst/>
          </a:prstGeom>
        </p:spPr>
      </p:pic>
      <p:sp>
        <p:nvSpPr>
          <p:cNvPr id="3" name="Прямоугольник 2"/>
          <p:cNvSpPr/>
          <p:nvPr/>
        </p:nvSpPr>
        <p:spPr>
          <a:xfrm>
            <a:off x="408842" y="840768"/>
            <a:ext cx="8326318" cy="630942"/>
          </a:xfrm>
          <a:prstGeom prst="rect">
            <a:avLst/>
          </a:prstGeom>
        </p:spPr>
        <p:txBody>
          <a:bodyPr wrap="none">
            <a:spAutoFit/>
          </a:bodyPr>
          <a:lstStyle/>
          <a:p>
            <a:r>
              <a:rPr lang="en-US" sz="3500" b="1" dirty="0" smtClean="0">
                <a:solidFill>
                  <a:srgbClr val="C00000"/>
                </a:solidFill>
                <a:latin typeface="Tahoma" panose="020B0604030504040204" pitchFamily="34" charset="0"/>
                <a:ea typeface="Tahoma" panose="020B0604030504040204" pitchFamily="34" charset="0"/>
                <a:cs typeface="Tahoma" panose="020B0604030504040204" pitchFamily="34" charset="0"/>
              </a:rPr>
              <a:t>THANK YOU FOR YOUR ATTENTION!</a:t>
            </a:r>
            <a:endParaRPr lang="ru-RU" sz="3500"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pic>
        <p:nvPicPr>
          <p:cNvPr id="6" name="Рисунок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27520" y="4541520"/>
            <a:ext cx="2316480" cy="2316480"/>
          </a:xfrm>
          <a:prstGeom prst="rect">
            <a:avLst/>
          </a:prstGeom>
        </p:spPr>
      </p:pic>
    </p:spTree>
    <p:extLst>
      <p:ext uri="{BB962C8B-B14F-4D97-AF65-F5344CB8AC3E}">
        <p14:creationId xmlns:p14="http://schemas.microsoft.com/office/powerpoint/2010/main" val="14150311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63573"/>
          </a:xfrm>
          <a:solidFill>
            <a:schemeClr val="accent2"/>
          </a:solidFill>
        </p:spPr>
        <p:txBody>
          <a:bodyPr>
            <a:normAutofit/>
          </a:bodyPr>
          <a:lstStyle/>
          <a:p>
            <a:r>
              <a:rPr lang="en-US" sz="26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Main </a:t>
            </a:r>
            <a:r>
              <a:rPr lang="en-US" sz="2600" b="1" dirty="0">
                <a:solidFill>
                  <a:schemeClr val="bg1"/>
                </a:solidFill>
                <a:latin typeface="Tahoma" panose="020B0604030504040204" pitchFamily="34" charset="0"/>
                <a:ea typeface="Tahoma" panose="020B0604030504040204" pitchFamily="34" charset="0"/>
                <a:cs typeface="Tahoma" panose="020B0604030504040204" pitchFamily="34" charset="0"/>
              </a:rPr>
              <a:t>scientific </a:t>
            </a:r>
            <a:r>
              <a:rPr lang="en-US" sz="26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achievements</a:t>
            </a:r>
            <a:r>
              <a:rPr lang="ru-RU" sz="26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6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over the last five years</a:t>
            </a:r>
            <a:endParaRPr lang="ru-RU" sz="2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Объект 2"/>
          <p:cNvSpPr>
            <a:spLocks noGrp="1"/>
          </p:cNvSpPr>
          <p:nvPr>
            <p:ph idx="1"/>
          </p:nvPr>
        </p:nvSpPr>
        <p:spPr>
          <a:xfrm>
            <a:off x="0" y="939887"/>
            <a:ext cx="9144000" cy="5607417"/>
          </a:xfrm>
        </p:spPr>
        <p:txBody>
          <a:bodyPr>
            <a:normAutofit lnSpcReduction="10000"/>
          </a:bodyPr>
          <a:lstStyle/>
          <a:p>
            <a:r>
              <a:rPr lang="en-US" sz="2000" dirty="0">
                <a:latin typeface="Tahoma" panose="020B0604030504040204" pitchFamily="34" charset="0"/>
                <a:ea typeface="Tahoma" panose="020B0604030504040204" pitchFamily="34" charset="0"/>
                <a:cs typeface="Tahoma" panose="020B0604030504040204" pitchFamily="34" charset="0"/>
              </a:rPr>
              <a:t>Regularities in the structure of the Earth's continental rift zones were revealed using examples from Eurasia, East Africa, and North America.</a:t>
            </a:r>
          </a:p>
          <a:p>
            <a:r>
              <a:rPr lang="en-US" sz="2000" dirty="0">
                <a:latin typeface="Tahoma" panose="020B0604030504040204" pitchFamily="34" charset="0"/>
                <a:ea typeface="Tahoma" panose="020B0604030504040204" pitchFamily="34" charset="0"/>
                <a:cs typeface="Tahoma" panose="020B0604030504040204" pitchFamily="34" charset="0"/>
              </a:rPr>
              <a:t>A comprehensive geodynamic model for the development of the Baikal rift zone has been </a:t>
            </a:r>
            <a:r>
              <a:rPr lang="en-US" sz="2000" dirty="0" smtClean="0">
                <a:latin typeface="Tahoma" panose="020B0604030504040204" pitchFamily="34" charset="0"/>
                <a:ea typeface="Tahoma" panose="020B0604030504040204" pitchFamily="34" charset="0"/>
                <a:cs typeface="Tahoma" panose="020B0604030504040204" pitchFamily="34" charset="0"/>
              </a:rPr>
              <a:t>created.</a:t>
            </a:r>
            <a:endParaRPr lang="ru-RU" sz="2000" dirty="0" smtClean="0">
              <a:latin typeface="Tahoma" panose="020B0604030504040204" pitchFamily="34" charset="0"/>
              <a:ea typeface="Tahoma" panose="020B0604030504040204" pitchFamily="34" charset="0"/>
              <a:cs typeface="Tahoma" panose="020B0604030504040204" pitchFamily="34" charset="0"/>
            </a:endParaRPr>
          </a:p>
          <a:p>
            <a:r>
              <a:rPr lang="en-US" sz="2000" dirty="0">
                <a:latin typeface="Tahoma" panose="020B0604030504040204" pitchFamily="34" charset="0"/>
                <a:ea typeface="Tahoma" panose="020B0604030504040204" pitchFamily="34" charset="0"/>
                <a:cs typeface="Tahoma" panose="020B0604030504040204" pitchFamily="34" charset="0"/>
              </a:rPr>
              <a:t>A working hypothesis for the search for diamonds has been developed and a predictive assessment of the diamond potential prospects in the south of the Siberian Platform has been carried out. A forecast map has been compiled for searching for diamonds in the Irkutsk region</a:t>
            </a:r>
            <a:r>
              <a:rPr lang="en-US" sz="2000" dirty="0" smtClean="0">
                <a:latin typeface="Tahoma" panose="020B0604030504040204" pitchFamily="34" charset="0"/>
                <a:ea typeface="Tahoma" panose="020B0604030504040204" pitchFamily="34" charset="0"/>
                <a:cs typeface="Tahoma" panose="020B0604030504040204" pitchFamily="34" charset="0"/>
              </a:rPr>
              <a:t>.</a:t>
            </a:r>
            <a:endParaRPr lang="ru-RU" sz="2000" dirty="0" smtClean="0">
              <a:latin typeface="Tahoma" panose="020B0604030504040204" pitchFamily="34" charset="0"/>
              <a:ea typeface="Tahoma" panose="020B0604030504040204" pitchFamily="34" charset="0"/>
              <a:cs typeface="Tahoma" panose="020B0604030504040204" pitchFamily="34" charset="0"/>
            </a:endParaRPr>
          </a:p>
          <a:p>
            <a:r>
              <a:rPr lang="en-US" sz="2000" dirty="0">
                <a:latin typeface="Tahoma" panose="020B0604030504040204" pitchFamily="34" charset="0"/>
                <a:ea typeface="Tahoma" panose="020B0604030504040204" pitchFamily="34" charset="0"/>
                <a:cs typeface="Tahoma" panose="020B0604030504040204" pitchFamily="34" charset="0"/>
              </a:rPr>
              <a:t>More than 15 new minerals have been discovered, including those from the rock-forming groups of pyroxenes, </a:t>
            </a:r>
            <a:r>
              <a:rPr lang="en-US" sz="2000" dirty="0" err="1">
                <a:latin typeface="Tahoma" panose="020B0604030504040204" pitchFamily="34" charset="0"/>
                <a:ea typeface="Tahoma" panose="020B0604030504040204" pitchFamily="34" charset="0"/>
                <a:cs typeface="Tahoma" panose="020B0604030504040204" pitchFamily="34" charset="0"/>
              </a:rPr>
              <a:t>spinels</a:t>
            </a:r>
            <a:r>
              <a:rPr lang="en-US" sz="2000" dirty="0">
                <a:latin typeface="Tahoma" panose="020B0604030504040204" pitchFamily="34" charset="0"/>
                <a:ea typeface="Tahoma" panose="020B0604030504040204" pitchFamily="34" charset="0"/>
                <a:cs typeface="Tahoma" panose="020B0604030504040204" pitchFamily="34" charset="0"/>
              </a:rPr>
              <a:t>, micas and tourmalines</a:t>
            </a:r>
            <a:r>
              <a:rPr lang="en-US" sz="2000" dirty="0" smtClean="0">
                <a:latin typeface="Tahoma" panose="020B0604030504040204" pitchFamily="34" charset="0"/>
                <a:ea typeface="Tahoma" panose="020B0604030504040204" pitchFamily="34" charset="0"/>
                <a:cs typeface="Tahoma" panose="020B0604030504040204" pitchFamily="34" charset="0"/>
              </a:rPr>
              <a:t>.</a:t>
            </a:r>
            <a:endParaRPr lang="ru-RU" sz="2000" dirty="0" smtClean="0">
              <a:latin typeface="Tahoma" panose="020B0604030504040204" pitchFamily="34" charset="0"/>
              <a:ea typeface="Tahoma" panose="020B0604030504040204" pitchFamily="34" charset="0"/>
              <a:cs typeface="Tahoma" panose="020B0604030504040204" pitchFamily="34" charset="0"/>
            </a:endParaRPr>
          </a:p>
          <a:p>
            <a:r>
              <a:rPr lang="en-US" sz="2000" dirty="0">
                <a:latin typeface="Tahoma" panose="020B0604030504040204" pitchFamily="34" charset="0"/>
                <a:ea typeface="Tahoma" panose="020B0604030504040204" pitchFamily="34" charset="0"/>
                <a:cs typeface="Tahoma" panose="020B0604030504040204" pitchFamily="34" charset="0"/>
              </a:rPr>
              <a:t>The Institute is a center for </a:t>
            </a:r>
            <a:r>
              <a:rPr lang="en-US" sz="2000" dirty="0" err="1" smtClean="0">
                <a:latin typeface="Tahoma" panose="020B0604030504040204" pitchFamily="34" charset="0"/>
                <a:ea typeface="Tahoma" panose="020B0604030504040204" pitchFamily="34" charset="0"/>
                <a:cs typeface="Tahoma" panose="020B0604030504040204" pitchFamily="34" charset="0"/>
              </a:rPr>
              <a:t>neotectonics</a:t>
            </a:r>
            <a:r>
              <a:rPr lang="en-US" sz="2000" dirty="0">
                <a:latin typeface="Tahoma" panose="020B0604030504040204" pitchFamily="34" charset="0"/>
                <a:ea typeface="Tahoma" panose="020B0604030504040204" pitchFamily="34" charset="0"/>
                <a:cs typeface="Tahoma" panose="020B0604030504040204" pitchFamily="34" charset="0"/>
              </a:rPr>
              <a:t>, geomorphology and </a:t>
            </a:r>
            <a:r>
              <a:rPr lang="en-US" sz="2000" dirty="0" err="1">
                <a:latin typeface="Tahoma" panose="020B0604030504040204" pitchFamily="34" charset="0"/>
                <a:ea typeface="Tahoma" panose="020B0604030504040204" pitchFamily="34" charset="0"/>
                <a:cs typeface="Tahoma" panose="020B0604030504040204" pitchFamily="34" charset="0"/>
              </a:rPr>
              <a:t>seismogeology</a:t>
            </a:r>
            <a:r>
              <a:rPr lang="en-US" sz="2000" dirty="0">
                <a:latin typeface="Tahoma" panose="020B0604030504040204" pitchFamily="34" charset="0"/>
                <a:ea typeface="Tahoma" panose="020B0604030504040204" pitchFamily="34" charset="0"/>
                <a:cs typeface="Tahoma" panose="020B0604030504040204" pitchFamily="34" charset="0"/>
              </a:rPr>
              <a:t>. A </a:t>
            </a:r>
            <a:r>
              <a:rPr lang="en-US" sz="2000" dirty="0" err="1">
                <a:latin typeface="Tahoma" panose="020B0604030504040204" pitchFamily="34" charset="0"/>
                <a:ea typeface="Tahoma" panose="020B0604030504040204" pitchFamily="34" charset="0"/>
                <a:cs typeface="Tahoma" panose="020B0604030504040204" pitchFamily="34" charset="0"/>
              </a:rPr>
              <a:t>paleoseismogeological</a:t>
            </a:r>
            <a:r>
              <a:rPr lang="en-US" sz="2000" dirty="0">
                <a:latin typeface="Tahoma" panose="020B0604030504040204" pitchFamily="34" charset="0"/>
                <a:ea typeface="Tahoma" panose="020B0604030504040204" pitchFamily="34" charset="0"/>
                <a:cs typeface="Tahoma" panose="020B0604030504040204" pitchFamily="34" charset="0"/>
              </a:rPr>
              <a:t> method for assessing the level of seismic hazard has been developed, which has been widely used in Russia and abroad</a:t>
            </a:r>
            <a:r>
              <a:rPr lang="en-US" sz="2000" dirty="0" smtClean="0">
                <a:latin typeface="Tahoma" panose="020B0604030504040204" pitchFamily="34" charset="0"/>
                <a:ea typeface="Tahoma" panose="020B0604030504040204" pitchFamily="34" charset="0"/>
                <a:cs typeface="Tahoma" panose="020B0604030504040204" pitchFamily="34" charset="0"/>
              </a:rPr>
              <a:t>.</a:t>
            </a:r>
            <a:endParaRPr lang="ru-RU" sz="2000" dirty="0" smtClean="0">
              <a:latin typeface="Tahoma" panose="020B0604030504040204" pitchFamily="34" charset="0"/>
              <a:ea typeface="Tahoma" panose="020B0604030504040204" pitchFamily="34" charset="0"/>
              <a:cs typeface="Tahoma" panose="020B0604030504040204" pitchFamily="34" charset="0"/>
            </a:endParaRPr>
          </a:p>
          <a:p>
            <a:r>
              <a:rPr lang="en-US" sz="2000" dirty="0">
                <a:latin typeface="Tahoma" panose="020B0604030504040204" pitchFamily="34" charset="0"/>
                <a:ea typeface="Tahoma" panose="020B0604030504040204" pitchFamily="34" charset="0"/>
                <a:cs typeface="Tahoma" panose="020B0604030504040204" pitchFamily="34" charset="0"/>
              </a:rPr>
              <a:t>Monograph “Fundamentals of Hydrogeology” (6 volumes), two volumes of which were translated and published in Germany and England</a:t>
            </a:r>
            <a:r>
              <a:rPr lang="en-US" sz="2000" dirty="0" smtClean="0">
                <a:latin typeface="Tahoma" panose="020B0604030504040204" pitchFamily="34" charset="0"/>
                <a:ea typeface="Tahoma" panose="020B0604030504040204" pitchFamily="34" charset="0"/>
                <a:cs typeface="Tahoma" panose="020B0604030504040204" pitchFamily="34" charset="0"/>
              </a:rPr>
              <a:t>.</a:t>
            </a:r>
            <a:endParaRPr lang="ru-RU" sz="2000" dirty="0" smtClean="0">
              <a:latin typeface="Tahoma" panose="020B0604030504040204" pitchFamily="34" charset="0"/>
              <a:ea typeface="Tahoma" panose="020B0604030504040204" pitchFamily="34" charset="0"/>
              <a:cs typeface="Tahoma" panose="020B0604030504040204" pitchFamily="34" charset="0"/>
            </a:endParaRPr>
          </a:p>
          <a:p>
            <a:r>
              <a:rPr lang="en-US" sz="2000" dirty="0">
                <a:latin typeface="Tahoma" panose="020B0604030504040204" pitchFamily="34" charset="0"/>
                <a:ea typeface="Tahoma" panose="020B0604030504040204" pitchFamily="34" charset="0"/>
                <a:cs typeface="Tahoma" panose="020B0604030504040204" pitchFamily="34" charset="0"/>
              </a:rPr>
              <a:t>For the first time, for the territories of the south of Eastern Siberia with high activity of exogenous geological processes, an analysis of technogenic changes in the geological environment was carried out.</a:t>
            </a:r>
            <a:endParaRPr lang="ru-RU" sz="2000" dirty="0" smtClean="0">
              <a:latin typeface="Tahoma" panose="020B0604030504040204" pitchFamily="34" charset="0"/>
              <a:ea typeface="Tahoma" panose="020B0604030504040204" pitchFamily="34" charset="0"/>
              <a:cs typeface="Tahoma" panose="020B0604030504040204" pitchFamily="34" charset="0"/>
            </a:endParaRPr>
          </a:p>
          <a:p>
            <a:endParaRPr lang="ru-RU" sz="2000" dirty="0" smtClean="0">
              <a:latin typeface="Tahoma" panose="020B0604030504040204" pitchFamily="34" charset="0"/>
              <a:ea typeface="Tahoma" panose="020B0604030504040204" pitchFamily="34" charset="0"/>
              <a:cs typeface="Tahoma" panose="020B0604030504040204" pitchFamily="34" charset="0"/>
            </a:endParaRPr>
          </a:p>
          <a:p>
            <a:endParaRPr lang="ru-RU" dirty="0"/>
          </a:p>
        </p:txBody>
      </p:sp>
    </p:spTree>
    <p:extLst>
      <p:ext uri="{BB962C8B-B14F-4D97-AF65-F5344CB8AC3E}">
        <p14:creationId xmlns:p14="http://schemas.microsoft.com/office/powerpoint/2010/main" val="3694941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78275"/>
            <a:ext cx="9144000" cy="5203622"/>
          </a:xfrm>
        </p:spPr>
        <p:txBody>
          <a:bodyPr>
            <a:noAutofit/>
          </a:bodyPr>
          <a:lstStyle/>
          <a:p>
            <a:pPr marL="342900" indent="-342900">
              <a:buFont typeface="Wingdings" panose="05000000000000000000" pitchFamily="2" charset="2"/>
              <a:buChar char="q"/>
            </a:pPr>
            <a:r>
              <a:rPr lang="en-US" sz="2000" dirty="0" smtClean="0">
                <a:latin typeface="Tahoma" panose="020B0604030504040204" pitchFamily="34" charset="0"/>
                <a:ea typeface="Tahoma" panose="020B0604030504040204" pitchFamily="34" charset="0"/>
                <a:cs typeface="Tahoma" panose="020B0604030504040204" pitchFamily="34" charset="0"/>
              </a:rPr>
              <a:t>  The Institute publishes </a:t>
            </a:r>
            <a:r>
              <a:rPr lang="en-US" sz="2000" dirty="0">
                <a:latin typeface="Tahoma" panose="020B0604030504040204" pitchFamily="34" charset="0"/>
                <a:ea typeface="Tahoma" panose="020B0604030504040204" pitchFamily="34" charset="0"/>
                <a:cs typeface="Tahoma" panose="020B0604030504040204" pitchFamily="34" charset="0"/>
              </a:rPr>
              <a:t>the international scientific journal "Geodynamics and Tectonophysics" (</a:t>
            </a:r>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http://www.gt-crust.ru</a:t>
            </a:r>
            <a:r>
              <a:rPr lang="en-US" sz="2000" dirty="0">
                <a:latin typeface="Tahoma" panose="020B0604030504040204" pitchFamily="34" charset="0"/>
                <a:ea typeface="Tahoma" panose="020B0604030504040204" pitchFamily="34" charset="0"/>
                <a:cs typeface="Tahoma" panose="020B0604030504040204" pitchFamily="34" charset="0"/>
              </a:rPr>
              <a:t>). The journal is included in the Web of Science (Core Collection) and Scopus databases</a:t>
            </a:r>
            <a:r>
              <a:rPr lang="en-US" sz="2000" dirty="0" smtClean="0">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a:t>
            </a:r>
            <a:br>
              <a:rPr lang="en-US" sz="2000" dirty="0">
                <a:latin typeface="Tahoma" panose="020B0604030504040204" pitchFamily="34" charset="0"/>
                <a:ea typeface="Tahoma" panose="020B0604030504040204" pitchFamily="34" charset="0"/>
                <a:cs typeface="Tahoma" panose="020B0604030504040204" pitchFamily="34" charset="0"/>
              </a:rPr>
            </a:br>
            <a:r>
              <a:rPr lang="en-US" sz="2000" dirty="0" smtClean="0">
                <a:latin typeface="Tahoma" panose="020B0604030504040204" pitchFamily="34" charset="0"/>
                <a:ea typeface="Tahoma" panose="020B0604030504040204" pitchFamily="34" charset="0"/>
                <a:cs typeface="Tahoma" panose="020B0604030504040204" pitchFamily="34" charset="0"/>
              </a:rPr>
              <a:t>  </a:t>
            </a:r>
            <a:br>
              <a:rPr lang="en-US" sz="2000" dirty="0" smtClean="0">
                <a:latin typeface="Tahoma" panose="020B0604030504040204" pitchFamily="34" charset="0"/>
                <a:ea typeface="Tahoma" panose="020B0604030504040204" pitchFamily="34" charset="0"/>
                <a:cs typeface="Tahoma" panose="020B0604030504040204" pitchFamily="34" charset="0"/>
              </a:rPr>
            </a:br>
            <a:r>
              <a:rPr lang="en-US" sz="2000" dirty="0" smtClean="0">
                <a:latin typeface="Tahoma" panose="020B0604030504040204" pitchFamily="34" charset="0"/>
                <a:ea typeface="Tahoma" panose="020B0604030504040204" pitchFamily="34" charset="0"/>
                <a:cs typeface="Tahoma" panose="020B0604030504040204" pitchFamily="34" charset="0"/>
              </a:rPr>
              <a:t>There </a:t>
            </a:r>
            <a:r>
              <a:rPr lang="en-US" sz="2000" dirty="0">
                <a:latin typeface="Tahoma" panose="020B0604030504040204" pitchFamily="34" charset="0"/>
                <a:ea typeface="Tahoma" panose="020B0604030504040204" pitchFamily="34" charset="0"/>
                <a:cs typeface="Tahoma" panose="020B0604030504040204" pitchFamily="34" charset="0"/>
              </a:rPr>
              <a:t>are two leading scientific schools at the Institute. </a:t>
            </a:r>
            <a:r>
              <a:rPr lang="en-US" sz="2000" dirty="0" smtClean="0">
                <a:latin typeface="Tahoma" panose="020B0604030504040204" pitchFamily="34" charset="0"/>
                <a:ea typeface="Tahoma" panose="020B0604030504040204" pitchFamily="34" charset="0"/>
                <a:cs typeface="Tahoma" panose="020B0604030504040204" pitchFamily="34" charset="0"/>
              </a:rPr>
              <a:t/>
            </a:r>
            <a:br>
              <a:rPr lang="en-US" sz="2000" dirty="0" smtClean="0">
                <a:latin typeface="Tahoma" panose="020B0604030504040204" pitchFamily="34" charset="0"/>
                <a:ea typeface="Tahoma" panose="020B0604030504040204" pitchFamily="34" charset="0"/>
                <a:cs typeface="Tahoma" panose="020B0604030504040204" pitchFamily="34" charset="0"/>
              </a:rPr>
            </a:br>
            <a:r>
              <a:rPr lang="en-US" sz="20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Leaders</a:t>
            </a:r>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Academician of the Russian Academy of Sciences </a:t>
            </a:r>
            <a:r>
              <a:rPr lang="en-US" sz="2000" u="sng"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F.A. </a:t>
            </a:r>
            <a:r>
              <a:rPr lang="en-US" sz="2000" u="sng"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Letnikov</a:t>
            </a:r>
            <a:r>
              <a:rPr lang="en-US" sz="2000" u="sng"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and corresponding </a:t>
            </a:r>
            <a:r>
              <a:rPr lang="en-US" sz="2000" dirty="0" smtClean="0">
                <a:latin typeface="Tahoma" panose="020B0604030504040204" pitchFamily="34" charset="0"/>
                <a:ea typeface="Tahoma" panose="020B0604030504040204" pitchFamily="34" charset="0"/>
                <a:cs typeface="Tahoma" panose="020B0604030504040204" pitchFamily="34" charset="0"/>
              </a:rPr>
              <a:t>member of </a:t>
            </a:r>
            <a:r>
              <a:rPr lang="en-US" sz="2000" dirty="0">
                <a:latin typeface="Tahoma" panose="020B0604030504040204" pitchFamily="34" charset="0"/>
                <a:ea typeface="Tahoma" panose="020B0604030504040204" pitchFamily="34" charset="0"/>
                <a:cs typeface="Tahoma" panose="020B0604030504040204" pitchFamily="34" charset="0"/>
              </a:rPr>
              <a:t>RAS </a:t>
            </a:r>
            <a:r>
              <a:rPr lang="en-US" sz="2000" u="sng"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E.V. </a:t>
            </a:r>
            <a:r>
              <a:rPr lang="en-US" sz="2000" u="sng" dirty="0" err="1"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Sklyarov</a:t>
            </a:r>
            <a:r>
              <a:rPr lang="en-US" sz="2000" dirty="0">
                <a:latin typeface="Tahoma" panose="020B0604030504040204" pitchFamily="34" charset="0"/>
                <a:ea typeface="Tahoma" panose="020B0604030504040204" pitchFamily="34" charset="0"/>
                <a:cs typeface="Tahoma" panose="020B0604030504040204" pitchFamily="34" charset="0"/>
              </a:rPr>
              <a:t>.</a:t>
            </a:r>
            <a:br>
              <a:rPr lang="en-US" sz="2000" dirty="0">
                <a:latin typeface="Tahoma" panose="020B0604030504040204" pitchFamily="34" charset="0"/>
                <a:ea typeface="Tahoma" panose="020B0604030504040204" pitchFamily="34" charset="0"/>
                <a:cs typeface="Tahoma" panose="020B0604030504040204" pitchFamily="34" charset="0"/>
              </a:rPr>
            </a:br>
            <a:r>
              <a:rPr lang="en-US" sz="2000" dirty="0" smtClean="0">
                <a:latin typeface="Tahoma" panose="020B0604030504040204" pitchFamily="34" charset="0"/>
                <a:ea typeface="Tahoma" panose="020B0604030504040204" pitchFamily="34" charset="0"/>
                <a:cs typeface="Tahoma" panose="020B0604030504040204" pitchFamily="34" charset="0"/>
              </a:rPr>
              <a:t>  </a:t>
            </a:r>
            <a:br>
              <a:rPr lang="en-US" sz="2000" dirty="0" smtClean="0">
                <a:latin typeface="Tahoma" panose="020B0604030504040204" pitchFamily="34" charset="0"/>
                <a:ea typeface="Tahoma" panose="020B0604030504040204" pitchFamily="34" charset="0"/>
                <a:cs typeface="Tahoma" panose="020B0604030504040204" pitchFamily="34" charset="0"/>
              </a:rPr>
            </a:br>
            <a:r>
              <a:rPr lang="en-US" sz="20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The </a:t>
            </a:r>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Institute has cooperation with universities: </a:t>
            </a:r>
            <a:r>
              <a:rPr lang="en-US" sz="2000" dirty="0">
                <a:latin typeface="Tahoma" panose="020B0604030504040204" pitchFamily="34" charset="0"/>
                <a:ea typeface="Tahoma" panose="020B0604030504040204" pitchFamily="34" charset="0"/>
                <a:cs typeface="Tahoma" panose="020B0604030504040204" pitchFamily="34" charset="0"/>
              </a:rPr>
              <a:t>Irkutsk National Research Technical University (IRNTU) and Irkutsk State University (ISU). </a:t>
            </a:r>
            <a:r>
              <a:rPr lang="en-US" sz="2000" dirty="0" smtClean="0">
                <a:latin typeface="Tahoma" panose="020B0604030504040204" pitchFamily="34" charset="0"/>
                <a:ea typeface="Tahoma" panose="020B0604030504040204" pitchFamily="34" charset="0"/>
                <a:cs typeface="Tahoma" panose="020B0604030504040204" pitchFamily="34" charset="0"/>
              </a:rPr>
              <a:t/>
            </a:r>
            <a:br>
              <a:rPr lang="en-US" sz="2000" dirty="0" smtClean="0">
                <a:latin typeface="Tahoma" panose="020B0604030504040204" pitchFamily="34" charset="0"/>
                <a:ea typeface="Tahoma" panose="020B0604030504040204" pitchFamily="34" charset="0"/>
                <a:cs typeface="Tahoma" panose="020B0604030504040204" pitchFamily="34" charset="0"/>
              </a:rPr>
            </a:br>
            <a:r>
              <a:rPr lang="en-US" sz="2000" dirty="0" smtClean="0">
                <a:latin typeface="Tahoma" panose="020B0604030504040204" pitchFamily="34" charset="0"/>
                <a:ea typeface="Tahoma" panose="020B0604030504040204" pitchFamily="34" charset="0"/>
                <a:cs typeface="Tahoma" panose="020B0604030504040204" pitchFamily="34" charset="0"/>
              </a:rPr>
              <a:t>Joint </a:t>
            </a:r>
            <a:r>
              <a:rPr lang="en-US" sz="2000" dirty="0">
                <a:latin typeface="Tahoma" panose="020B0604030504040204" pitchFamily="34" charset="0"/>
                <a:ea typeface="Tahoma" panose="020B0604030504040204" pitchFamily="34" charset="0"/>
                <a:cs typeface="Tahoma" panose="020B0604030504040204" pitchFamily="34" charset="0"/>
              </a:rPr>
              <a:t>research laboratories have been created: geophysical, </a:t>
            </a:r>
            <a:r>
              <a:rPr lang="en-US" sz="2000" dirty="0" smtClean="0">
                <a:latin typeface="Tahoma" panose="020B0604030504040204" pitchFamily="34" charset="0"/>
                <a:ea typeface="Tahoma" panose="020B0604030504040204" pitchFamily="34" charset="0"/>
                <a:cs typeface="Tahoma" panose="020B0604030504040204" pitchFamily="34" charset="0"/>
              </a:rPr>
              <a:t>tectonophysical, </a:t>
            </a:r>
            <a:r>
              <a:rPr lang="en-US" sz="2000" dirty="0">
                <a:latin typeface="Tahoma" panose="020B0604030504040204" pitchFamily="34" charset="0"/>
                <a:ea typeface="Tahoma" panose="020B0604030504040204" pitchFamily="34" charset="0"/>
                <a:cs typeface="Tahoma" panose="020B0604030504040204" pitchFamily="34" charset="0"/>
              </a:rPr>
              <a:t>and modern research methods in dynamic and engineering geology</a:t>
            </a:r>
            <a:r>
              <a:rPr lang="en-US" sz="2000" dirty="0" smtClean="0">
                <a:latin typeface="Tahoma" panose="020B0604030504040204" pitchFamily="34" charset="0"/>
                <a:ea typeface="Tahoma" panose="020B0604030504040204" pitchFamily="34" charset="0"/>
                <a:cs typeface="Tahoma" panose="020B0604030504040204" pitchFamily="34" charset="0"/>
              </a:rPr>
              <a:t>.</a:t>
            </a:r>
            <a:r>
              <a:rPr lang="ru-RU" sz="2000" dirty="0" smtClean="0">
                <a:latin typeface="Tahoma" panose="020B0604030504040204" pitchFamily="34" charset="0"/>
                <a:ea typeface="Tahoma" panose="020B0604030504040204" pitchFamily="34" charset="0"/>
                <a:cs typeface="Tahoma" panose="020B0604030504040204" pitchFamily="34" charset="0"/>
              </a:rPr>
              <a:t/>
            </a:r>
            <a:br>
              <a:rPr lang="ru-RU" sz="2000" dirty="0" smtClean="0">
                <a:latin typeface="Tahoma" panose="020B0604030504040204" pitchFamily="34" charset="0"/>
                <a:ea typeface="Tahoma" panose="020B0604030504040204" pitchFamily="34" charset="0"/>
                <a:cs typeface="Tahoma" panose="020B0604030504040204" pitchFamily="34" charset="0"/>
              </a:rPr>
            </a:br>
            <a:r>
              <a:rPr lang="en-US" sz="2000" dirty="0" smtClean="0">
                <a:latin typeface="Tahoma" panose="020B0604030504040204" pitchFamily="34" charset="0"/>
                <a:ea typeface="Tahoma" panose="020B0604030504040204" pitchFamily="34" charset="0"/>
                <a:cs typeface="Tahoma" panose="020B0604030504040204" pitchFamily="34" charset="0"/>
              </a:rPr>
              <a:t>  </a:t>
            </a:r>
            <a:br>
              <a:rPr lang="en-US" sz="2000" dirty="0" smtClean="0">
                <a:latin typeface="Tahoma" panose="020B0604030504040204" pitchFamily="34" charset="0"/>
                <a:ea typeface="Tahoma" panose="020B0604030504040204" pitchFamily="34" charset="0"/>
                <a:cs typeface="Tahoma" panose="020B0604030504040204" pitchFamily="34" charset="0"/>
              </a:rPr>
            </a:br>
            <a:r>
              <a:rPr lang="en-US" sz="20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In </a:t>
            </a:r>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2015</a:t>
            </a:r>
            <a:r>
              <a:rPr lang="en-US" sz="2000" dirty="0">
                <a:latin typeface="Tahoma" panose="020B0604030504040204" pitchFamily="34" charset="0"/>
                <a:ea typeface="Tahoma" panose="020B0604030504040204" pitchFamily="34" charset="0"/>
                <a:cs typeface="Tahoma" panose="020B0604030504040204" pitchFamily="34" charset="0"/>
              </a:rPr>
              <a:t>, the Center for </a:t>
            </a:r>
            <a:r>
              <a:rPr lang="en-US" sz="2000" dirty="0" smtClean="0">
                <a:latin typeface="Tahoma" panose="020B0604030504040204" pitchFamily="34" charset="0"/>
                <a:ea typeface="Tahoma" panose="020B0604030504040204" pitchFamily="34" charset="0"/>
                <a:cs typeface="Tahoma" panose="020B0604030504040204" pitchFamily="34" charset="0"/>
              </a:rPr>
              <a:t>Geodynamics </a:t>
            </a:r>
            <a:r>
              <a:rPr lang="en-US" sz="2000" dirty="0">
                <a:latin typeface="Tahoma" panose="020B0604030504040204" pitchFamily="34" charset="0"/>
                <a:ea typeface="Tahoma" panose="020B0604030504040204" pitchFamily="34" charset="0"/>
                <a:cs typeface="Tahoma" panose="020B0604030504040204" pitchFamily="34" charset="0"/>
              </a:rPr>
              <a:t>and </a:t>
            </a:r>
            <a:r>
              <a:rPr lang="en-US" sz="2000" dirty="0" smtClean="0">
                <a:latin typeface="Tahoma" panose="020B0604030504040204" pitchFamily="34" charset="0"/>
                <a:ea typeface="Tahoma" panose="020B0604030504040204" pitchFamily="34" charset="0"/>
                <a:cs typeface="Tahoma" panose="020B0604030504040204" pitchFamily="34" charset="0"/>
              </a:rPr>
              <a:t>Geochronology </a:t>
            </a:r>
            <a:r>
              <a:rPr lang="en-US" sz="2000" dirty="0">
                <a:latin typeface="Tahoma" panose="020B0604030504040204" pitchFamily="34" charset="0"/>
                <a:ea typeface="Tahoma" panose="020B0604030504040204" pitchFamily="34" charset="0"/>
                <a:cs typeface="Tahoma" panose="020B0604030504040204" pitchFamily="34" charset="0"/>
              </a:rPr>
              <a:t>was created </a:t>
            </a:r>
            <a:r>
              <a:rPr lang="en-US" sz="2000" dirty="0" smtClean="0">
                <a:latin typeface="Tahoma" panose="020B0604030504040204" pitchFamily="34" charset="0"/>
                <a:ea typeface="Tahoma" panose="020B0604030504040204" pitchFamily="34" charset="0"/>
                <a:cs typeface="Tahoma" panose="020B0604030504040204" pitchFamily="34" charset="0"/>
              </a:rPr>
              <a:t>(supervised </a:t>
            </a:r>
            <a:r>
              <a:rPr lang="en-US" sz="2000" dirty="0">
                <a:latin typeface="Tahoma" panose="020B0604030504040204" pitchFamily="34" charset="0"/>
                <a:ea typeface="Tahoma" panose="020B0604030504040204" pitchFamily="34" charset="0"/>
                <a:cs typeface="Tahoma" panose="020B0604030504040204" pitchFamily="34" charset="0"/>
              </a:rPr>
              <a:t>by Professor A.V. Ivanov</a:t>
            </a:r>
            <a:r>
              <a:rPr lang="en-US" sz="2000" dirty="0" smtClean="0">
                <a:latin typeface="Tahoma" panose="020B0604030504040204" pitchFamily="34" charset="0"/>
                <a:ea typeface="Tahoma" panose="020B0604030504040204" pitchFamily="34" charset="0"/>
                <a:cs typeface="Tahoma" panose="020B0604030504040204" pitchFamily="34" charset="0"/>
              </a:rPr>
              <a:t>).</a:t>
            </a:r>
            <a:r>
              <a:rPr lang="en-US" sz="2000" dirty="0">
                <a:latin typeface="Tahoma" panose="020B0604030504040204" pitchFamily="34" charset="0"/>
                <a:ea typeface="Tahoma" panose="020B0604030504040204" pitchFamily="34" charset="0"/>
                <a:cs typeface="Tahoma" panose="020B0604030504040204" pitchFamily="34" charset="0"/>
              </a:rPr>
              <a:t/>
            </a:r>
            <a:br>
              <a:rPr lang="en-US" sz="2000" dirty="0">
                <a:latin typeface="Tahoma" panose="020B0604030504040204" pitchFamily="34" charset="0"/>
                <a:ea typeface="Tahoma" panose="020B0604030504040204" pitchFamily="34" charset="0"/>
                <a:cs typeface="Tahoma" panose="020B0604030504040204" pitchFamily="34" charset="0"/>
              </a:rPr>
            </a:br>
            <a:r>
              <a:rPr lang="en-US" sz="2000" dirty="0" smtClean="0">
                <a:latin typeface="Tahoma" panose="020B0604030504040204" pitchFamily="34" charset="0"/>
                <a:ea typeface="Tahoma" panose="020B0604030504040204" pitchFamily="34" charset="0"/>
                <a:cs typeface="Tahoma" panose="020B0604030504040204" pitchFamily="34" charset="0"/>
              </a:rPr>
              <a:t>  </a:t>
            </a:r>
            <a:br>
              <a:rPr lang="en-US" sz="2000" dirty="0" smtClean="0">
                <a:latin typeface="Tahoma" panose="020B0604030504040204" pitchFamily="34" charset="0"/>
                <a:ea typeface="Tahoma" panose="020B0604030504040204" pitchFamily="34" charset="0"/>
                <a:cs typeface="Tahoma" panose="020B0604030504040204" pitchFamily="34" charset="0"/>
              </a:rPr>
            </a:br>
            <a:r>
              <a:rPr lang="en-US" sz="20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In </a:t>
            </a:r>
            <a:r>
              <a:rPr lang="en-US" sz="20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2017</a:t>
            </a:r>
            <a:r>
              <a:rPr lang="en-US" sz="2000" dirty="0">
                <a:latin typeface="Tahoma" panose="020B0604030504040204" pitchFamily="34" charset="0"/>
                <a:ea typeface="Tahoma" panose="020B0604030504040204" pitchFamily="34" charset="0"/>
                <a:cs typeface="Tahoma" panose="020B0604030504040204" pitchFamily="34" charset="0"/>
              </a:rPr>
              <a:t>, to combine geophysical research, the Unique Scientific Installation “South Baikal Instrumental Complex for Monitoring Hazardous Geodynamic Processes” was </a:t>
            </a:r>
            <a:r>
              <a:rPr lang="en-US" sz="2000" dirty="0" smtClean="0">
                <a:latin typeface="Tahoma" panose="020B0604030504040204" pitchFamily="34" charset="0"/>
                <a:ea typeface="Tahoma" panose="020B0604030504040204" pitchFamily="34" charset="0"/>
                <a:cs typeface="Tahoma" panose="020B0604030504040204" pitchFamily="34" charset="0"/>
              </a:rPr>
              <a:t>created.</a:t>
            </a:r>
            <a:endParaRPr lang="ru-RU" sz="2000" dirty="0">
              <a:latin typeface="Tahoma" panose="020B0604030504040204" pitchFamily="34" charset="0"/>
              <a:ea typeface="Tahoma" panose="020B0604030504040204" pitchFamily="34" charset="0"/>
              <a:cs typeface="Tahoma" panose="020B0604030504040204" pitchFamily="34" charset="0"/>
            </a:endParaRPr>
          </a:p>
        </p:txBody>
      </p:sp>
      <p:sp>
        <p:nvSpPr>
          <p:cNvPr id="5" name="Прямоугольник 4"/>
          <p:cNvSpPr/>
          <p:nvPr/>
        </p:nvSpPr>
        <p:spPr>
          <a:xfrm>
            <a:off x="0" y="5607319"/>
            <a:ext cx="9144000" cy="1015663"/>
          </a:xfrm>
          <a:prstGeom prst="rect">
            <a:avLst/>
          </a:prstGeom>
          <a:solidFill>
            <a:schemeClr val="accent2"/>
          </a:solidFill>
          <a:ln w="28575">
            <a:solidFill>
              <a:srgbClr val="C00000"/>
            </a:solidFill>
          </a:ln>
        </p:spPr>
        <p:txBody>
          <a:bodyPr wrap="square">
            <a:spAutoFit/>
          </a:bodyPr>
          <a:lstStyle/>
          <a:p>
            <a:pPr marL="342900" indent="-342900">
              <a:buFont typeface="Wingdings" panose="05000000000000000000" pitchFamily="2" charset="2"/>
              <a:buChar char="q"/>
            </a:pPr>
            <a:r>
              <a:rPr lang="en-US" sz="2000" dirty="0">
                <a:solidFill>
                  <a:prstClr val="black"/>
                </a:solidFill>
                <a:latin typeface="Tahoma" panose="020B0604030504040204" pitchFamily="34" charset="0"/>
                <a:ea typeface="Tahoma" panose="020B0604030504040204" pitchFamily="34" charset="0"/>
                <a:cs typeface="Tahoma" panose="020B0604030504040204" pitchFamily="34" charset="0"/>
              </a:rPr>
              <a:t>Based on the results of assessing the effectiveness of scientific activities carried out in 2017, the Institute was classified in the first (highest) category of academic institutions in Russia</a:t>
            </a:r>
            <a:r>
              <a:rPr lang="en-US" sz="2000" dirty="0" smtClean="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ru-RU" dirty="0"/>
          </a:p>
        </p:txBody>
      </p:sp>
    </p:spTree>
    <p:extLst>
      <p:ext uri="{BB962C8B-B14F-4D97-AF65-F5344CB8AC3E}">
        <p14:creationId xmlns:p14="http://schemas.microsoft.com/office/powerpoint/2010/main" val="198213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crust.irk.ru/images/upload/articles316/41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5270"/>
            <a:ext cx="9177445" cy="6022730"/>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0" y="0"/>
            <a:ext cx="9144000" cy="523220"/>
          </a:xfrm>
          <a:prstGeom prst="rect">
            <a:avLst/>
          </a:prstGeom>
          <a:solidFill>
            <a:schemeClr val="accent2"/>
          </a:solidFill>
        </p:spPr>
        <p:txBody>
          <a:bodyPr wrap="square">
            <a:spAutoFit/>
          </a:bodyP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W</a:t>
            </a:r>
            <a:r>
              <a:rPr lang="en-US" sz="28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orld communications</a:t>
            </a:r>
            <a:endParaRPr lang="ru-RU"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Прямоугольник 7"/>
          <p:cNvSpPr/>
          <p:nvPr/>
        </p:nvSpPr>
        <p:spPr>
          <a:xfrm>
            <a:off x="2342606" y="523220"/>
            <a:ext cx="6801394" cy="1200329"/>
          </a:xfrm>
          <a:prstGeom prst="rect">
            <a:avLst/>
          </a:prstGeom>
          <a:solidFill>
            <a:schemeClr val="bg1">
              <a:alpha val="60000"/>
            </a:schemeClr>
          </a:solidFill>
        </p:spPr>
        <p:txBody>
          <a:bodyPr wrap="square">
            <a:spAutoFit/>
          </a:bodyPr>
          <a:lstStyle/>
          <a:p>
            <a:r>
              <a:rPr lang="en-US"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The Institute actively develops international cooperation, namely, researchers participate in International conferences held in various countries of Europe, Africa, Asia, as well as in the </a:t>
            </a:r>
            <a:r>
              <a:rPr lang="en-US" dirty="0" smtClean="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USA </a:t>
            </a:r>
            <a:r>
              <a:rPr lang="en-US"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and Australia. </a:t>
            </a:r>
            <a:endParaRPr lang="ru-RU"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9" name="Прямоугольник 8"/>
          <p:cNvSpPr/>
          <p:nvPr/>
        </p:nvSpPr>
        <p:spPr>
          <a:xfrm>
            <a:off x="87923" y="5710535"/>
            <a:ext cx="4572000" cy="923330"/>
          </a:xfrm>
          <a:prstGeom prst="rect">
            <a:avLst/>
          </a:prstGeom>
          <a:solidFill>
            <a:schemeClr val="bg1">
              <a:alpha val="44000"/>
            </a:schemeClr>
          </a:solidFill>
        </p:spPr>
        <p:txBody>
          <a:bodyPr>
            <a:spAutoFit/>
          </a:bodyPr>
          <a:lstStyle/>
          <a:p>
            <a:r>
              <a:rPr lang="en-US" dirty="0">
                <a:solidFill>
                  <a:schemeClr val="accent2">
                    <a:lumMod val="75000"/>
                  </a:schemeClr>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Close cooperation is noted with scientists from France, Belgium, Germany, China, Australia, Poland, Japan and Mongolia.</a:t>
            </a:r>
          </a:p>
        </p:txBody>
      </p:sp>
      <p:pic>
        <p:nvPicPr>
          <p:cNvPr id="11" name="Рисунок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946122" y="3247353"/>
            <a:ext cx="571302" cy="373242"/>
          </a:xfrm>
          <a:prstGeom prst="rect">
            <a:avLst/>
          </a:prstGeom>
        </p:spPr>
      </p:pic>
    </p:spTree>
    <p:extLst>
      <p:ext uri="{BB962C8B-B14F-4D97-AF65-F5344CB8AC3E}">
        <p14:creationId xmlns:p14="http://schemas.microsoft.com/office/powerpoint/2010/main" val="69612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4098" name="Picture 2" descr="Китайско-Российский исследовательский центр &#10;Удалианчи–Байкал &#10;по новейшему вулканизму и окружающей сред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0305" cy="2083777"/>
          </a:xfrm>
          <a:prstGeom prst="rect">
            <a:avLst/>
          </a:prstGeom>
          <a:noFill/>
          <a:ln w="28575">
            <a:solidFill>
              <a:srgbClr val="C00000"/>
            </a:solidFill>
          </a:ln>
          <a:extLst>
            <a:ext uri="{909E8E84-426E-40DD-AFC4-6F175D3DCCD1}">
              <a14:hiddenFill xmlns:a14="http://schemas.microsoft.com/office/drawing/2010/main">
                <a:solidFill>
                  <a:srgbClr val="FFFFFF"/>
                </a:solidFill>
              </a14:hiddenFill>
            </a:ext>
          </a:extLst>
        </p:spPr>
      </p:pic>
      <p:pic>
        <p:nvPicPr>
          <p:cNvPr id="4100" name="Picture 4" descr="http://www.crust.irk.ru/crc/photos/Podp1.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14981" y="2272779"/>
            <a:ext cx="3110891" cy="2074469"/>
          </a:xfrm>
          <a:prstGeom prst="rect">
            <a:avLst/>
          </a:prstGeom>
          <a:noFill/>
          <a:ln w="28575">
            <a:solidFill>
              <a:srgbClr val="C00000"/>
            </a:solidFill>
          </a:ln>
          <a:extLst>
            <a:ext uri="{909E8E84-426E-40DD-AFC4-6F175D3DCCD1}">
              <a14:hiddenFill xmlns:a14="http://schemas.microsoft.com/office/drawing/2010/main">
                <a:solidFill>
                  <a:srgbClr val="FFFFFF"/>
                </a:solidFill>
              </a14:hiddenFill>
            </a:ext>
          </a:extLst>
        </p:spPr>
      </p:pic>
      <p:pic>
        <p:nvPicPr>
          <p:cNvPr id="4102" name="Picture 6" descr="Фотографи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343" y="4536250"/>
            <a:ext cx="3127529" cy="2081763"/>
          </a:xfrm>
          <a:prstGeom prst="rect">
            <a:avLst/>
          </a:prstGeom>
          <a:noFill/>
          <a:ln w="28575">
            <a:solidFill>
              <a:srgbClr val="C00000"/>
            </a:solidFill>
          </a:ln>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430585" y="2272779"/>
            <a:ext cx="5709718" cy="646331"/>
          </a:xfrm>
          <a:prstGeom prst="rect">
            <a:avLst/>
          </a:prstGeom>
          <a:solidFill>
            <a:schemeClr val="accent2"/>
          </a:solidFill>
          <a:ln w="28575">
            <a:solidFill>
              <a:srgbClr val="C00000"/>
            </a:solidFill>
          </a:ln>
        </p:spPr>
        <p:txBody>
          <a:bodyPr wrap="square">
            <a:spAutoFit/>
          </a:bodyPr>
          <a:lstStyle/>
          <a:p>
            <a:r>
              <a:rPr lang="en-US"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China-Russia </a:t>
            </a:r>
            <a:r>
              <a:rPr lang="en-US" dirty="0" err="1">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Udalyanchi</a:t>
            </a:r>
            <a:r>
              <a:rPr lang="en-US"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-Baikal Research Center on Recent Volcanism and Environment</a:t>
            </a:r>
            <a:endParaRPr lang="ru-RU"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4" name="Прямоугольник 3"/>
          <p:cNvSpPr/>
          <p:nvPr/>
        </p:nvSpPr>
        <p:spPr>
          <a:xfrm>
            <a:off x="3430586" y="3146919"/>
            <a:ext cx="5709717" cy="1200329"/>
          </a:xfrm>
          <a:prstGeom prst="rect">
            <a:avLst/>
          </a:prstGeom>
          <a:solidFill>
            <a:schemeClr val="accent2"/>
          </a:solidFill>
          <a:ln w="28575">
            <a:solidFill>
              <a:srgbClr val="C00000"/>
            </a:solidFill>
          </a:ln>
        </p:spPr>
        <p:txBody>
          <a:bodyPr wrap="square">
            <a:spAutoFit/>
          </a:bodyPr>
          <a:lstStyle/>
          <a:p>
            <a:r>
              <a:rPr lang="en-US" dirty="0">
                <a:solidFill>
                  <a:schemeClr val="bg1"/>
                </a:solidFill>
              </a:rPr>
              <a:t>In 2015, an agreement was signed between the Institute of the Earth's Crust SB RAS and the Institute of Volcanology and Mineral Springs of the Academy of Sciences of Heilongjiang </a:t>
            </a:r>
            <a:r>
              <a:rPr lang="en-US" dirty="0" smtClean="0">
                <a:solidFill>
                  <a:schemeClr val="bg1"/>
                </a:solidFill>
              </a:rPr>
              <a:t>Province</a:t>
            </a:r>
            <a:r>
              <a:rPr lang="ru-RU" dirty="0" smtClean="0">
                <a:solidFill>
                  <a:schemeClr val="bg1"/>
                </a:solidFill>
              </a:rPr>
              <a:t>.</a:t>
            </a:r>
            <a:endParaRPr lang="ru-RU" dirty="0">
              <a:solidFill>
                <a:schemeClr val="bg1"/>
              </a:solidFill>
            </a:endParaRPr>
          </a:p>
        </p:txBody>
      </p:sp>
      <p:pic>
        <p:nvPicPr>
          <p:cNvPr id="4104" name="Picture 8" descr="http://www.crust.irk.ru/crc/photos/Laoheishan.jp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451089" y="4536250"/>
            <a:ext cx="2775684" cy="2081763"/>
          </a:xfrm>
          <a:prstGeom prst="rect">
            <a:avLst/>
          </a:prstGeom>
          <a:noFill/>
          <a:ln w="28575">
            <a:solidFill>
              <a:srgbClr val="C00000"/>
            </a:solidFill>
          </a:ln>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470694" y="4536251"/>
            <a:ext cx="2683921" cy="584775"/>
          </a:xfrm>
          <a:prstGeom prst="rect">
            <a:avLst/>
          </a:prstGeom>
        </p:spPr>
        <p:txBody>
          <a:bodyPr wrap="square">
            <a:spAutoFit/>
          </a:bodyPr>
          <a:lstStyle/>
          <a:p>
            <a:r>
              <a:rPr lang="en-US" sz="1600" dirty="0" err="1">
                <a:solidFill>
                  <a:srgbClr val="C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Laohei</a:t>
            </a:r>
            <a:r>
              <a:rPr lang="en-US" sz="1600" dirty="0">
                <a:solidFill>
                  <a:srgbClr val="C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Shan volcano, eruption 1720</a:t>
            </a:r>
            <a:endParaRPr lang="ru-RU" sz="1600" dirty="0">
              <a:solidFill>
                <a:srgbClr val="C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4106" name="Picture 10" descr="http://www.crust.irk.ru/crc/photos/Muhenanshan.jp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351990" y="4536249"/>
            <a:ext cx="2775684" cy="2081763"/>
          </a:xfrm>
          <a:prstGeom prst="rect">
            <a:avLst/>
          </a:prstGeom>
          <a:noFill/>
          <a:ln w="28575">
            <a:solidFill>
              <a:srgbClr val="C00000"/>
            </a:solidFill>
          </a:ln>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7537470" y="5911182"/>
            <a:ext cx="1606530" cy="584775"/>
          </a:xfrm>
          <a:prstGeom prst="rect">
            <a:avLst/>
          </a:prstGeom>
          <a:solidFill>
            <a:schemeClr val="bg1">
              <a:alpha val="47000"/>
            </a:schemeClr>
          </a:solidFill>
        </p:spPr>
        <p:txBody>
          <a:bodyPr wrap="none">
            <a:spAutoFit/>
          </a:bodyPr>
          <a:lstStyle/>
          <a:p>
            <a:r>
              <a:rPr lang="en-US" sz="1600" dirty="0" err="1">
                <a:solidFill>
                  <a:srgbClr val="C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Mukhenanshan</a:t>
            </a:r>
            <a:r>
              <a:rPr lang="en-US" sz="1600" dirty="0">
                <a:solidFill>
                  <a:srgbClr val="C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endParaRPr lang="ru-RU" sz="1600" dirty="0" smtClean="0">
              <a:solidFill>
                <a:srgbClr val="C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r>
              <a:rPr lang="en-US" sz="1600" dirty="0" smtClean="0">
                <a:solidFill>
                  <a:srgbClr val="C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volcano </a:t>
            </a:r>
            <a:r>
              <a:rPr lang="en-US" sz="1600" dirty="0">
                <a:solidFill>
                  <a:srgbClr val="C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quarry</a:t>
            </a:r>
            <a:endParaRPr lang="ru-RU" sz="1600" dirty="0">
              <a:solidFill>
                <a:srgbClr val="C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36759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7A948985-5DA7-4824-908B-177166AF9496}"/>
              </a:ext>
            </a:extLst>
          </p:cNvPr>
          <p:cNvPicPr>
            <a:picLocks noChangeAspect="1"/>
          </p:cNvPicPr>
          <p:nvPr/>
        </p:nvPicPr>
        <p:blipFill>
          <a:blip r:embed="rId2"/>
          <a:stretch>
            <a:fillRect/>
          </a:stretch>
        </p:blipFill>
        <p:spPr>
          <a:xfrm>
            <a:off x="2872278" y="1404554"/>
            <a:ext cx="6332683" cy="2072415"/>
          </a:xfrm>
          <a:prstGeom prst="rect">
            <a:avLst/>
          </a:prstGeom>
        </p:spPr>
      </p:pic>
      <p:pic>
        <p:nvPicPr>
          <p:cNvPr id="7" name="Рисунок 6"/>
          <p:cNvPicPr>
            <a:picLocks noChangeAspect="1"/>
          </p:cNvPicPr>
          <p:nvPr/>
        </p:nvPicPr>
        <p:blipFill>
          <a:blip r:embed="rId3"/>
          <a:stretch>
            <a:fillRect/>
          </a:stretch>
        </p:blipFill>
        <p:spPr>
          <a:xfrm>
            <a:off x="4955177" y="144163"/>
            <a:ext cx="4188824" cy="675616"/>
          </a:xfrm>
          <a:prstGeom prst="rect">
            <a:avLst/>
          </a:prstGeom>
        </p:spPr>
      </p:pic>
      <p:sp>
        <p:nvSpPr>
          <p:cNvPr id="9" name="Прямоугольник 8"/>
          <p:cNvSpPr/>
          <p:nvPr/>
        </p:nvSpPr>
        <p:spPr>
          <a:xfrm>
            <a:off x="5561626" y="182682"/>
            <a:ext cx="2773148" cy="515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0" y="819779"/>
            <a:ext cx="9144000" cy="584775"/>
          </a:xfrm>
          <a:prstGeom prst="rect">
            <a:avLst/>
          </a:prstGeom>
          <a:solidFill>
            <a:schemeClr val="accent2"/>
          </a:solidFill>
          <a:ln w="28575">
            <a:solidFill>
              <a:srgbClr val="C00000"/>
            </a:solidFill>
          </a:ln>
        </p:spPr>
        <p:txBody>
          <a:bodyPr wrap="square" rtlCol="0">
            <a:spAutoFit/>
          </a:bodyPr>
          <a:lstStyle/>
          <a:p>
            <a:r>
              <a:rPr lang="en-US" sz="16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In 2015</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 the </a:t>
            </a:r>
            <a:r>
              <a:rPr lang="en-US" sz="1600"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Center for Geodynamics and </a:t>
            </a:r>
            <a:r>
              <a:rPr lang="en-US" sz="16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Geochronology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was created on the base of the Analytical Center. Head of the Center – Doctor of Sciences in geology and mineralogy, prof. </a:t>
            </a:r>
            <a:r>
              <a:rPr lang="en-US" sz="16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Alexey </a:t>
            </a:r>
            <a:r>
              <a:rPr lang="en-US" sz="1600"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Ivanov</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p>
        </p:txBody>
      </p:sp>
      <p:sp>
        <p:nvSpPr>
          <p:cNvPr id="11" name="Прямоугольник 10"/>
          <p:cNvSpPr/>
          <p:nvPr/>
        </p:nvSpPr>
        <p:spPr>
          <a:xfrm>
            <a:off x="0" y="3527078"/>
            <a:ext cx="9144000" cy="3293209"/>
          </a:xfrm>
          <a:prstGeom prst="rect">
            <a:avLst/>
          </a:prstGeom>
          <a:solidFill>
            <a:schemeClr val="accent2"/>
          </a:solidFill>
          <a:ln w="28575">
            <a:solidFill>
              <a:srgbClr val="C00000"/>
            </a:solidFill>
          </a:ln>
        </p:spPr>
        <p:txBody>
          <a:bodyPr wrap="square">
            <a:spAutoFit/>
          </a:bodyPr>
          <a:lstStyle/>
          <a:p>
            <a:pPr marL="285750" indent="-285750">
              <a:buFont typeface="Wingdings" panose="05000000000000000000" pitchFamily="2" charset="2"/>
              <a:buChar char="q"/>
            </a:pPr>
            <a:r>
              <a:rPr lang="en-US" sz="1600"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In 2019</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our Institute won the </a:t>
            </a:r>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Megagrant</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competition held by the Ministry of Science and Higher Education of the Russian Federation. As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a part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of this project,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the </a:t>
            </a:r>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Orogenesis</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laboratory was created under the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head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of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Doctor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of Sciences in geology and mineralogy </a:t>
            </a:r>
            <a:endPar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1600"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16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S.A</a:t>
            </a:r>
            <a:r>
              <a:rPr lang="en-US" sz="1600"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1600" dirty="0" err="1"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Pisarevsky</a:t>
            </a:r>
            <a:r>
              <a:rPr lang="en-US" sz="16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(Australia).</a:t>
            </a:r>
          </a:p>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    Project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title: “</a:t>
            </a:r>
            <a:r>
              <a:rPr lang="en-US" sz="1600" dirty="0" err="1">
                <a:solidFill>
                  <a:schemeClr val="bg1"/>
                </a:solidFill>
                <a:latin typeface="Tahoma" panose="020B0604030504040204" pitchFamily="34" charset="0"/>
                <a:ea typeface="Tahoma" panose="020B0604030504040204" pitchFamily="34" charset="0"/>
                <a:cs typeface="Tahoma" panose="020B0604030504040204" pitchFamily="34" charset="0"/>
              </a:rPr>
              <a:t>Orogenesis</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the formation and growth of continents and supercontinents</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ru-RU" sz="16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q"/>
            </a:pPr>
            <a:r>
              <a:rPr lang="en-US" sz="16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In </a:t>
            </a:r>
            <a:r>
              <a:rPr lang="en-US" sz="1600"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2020</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the Institute became a participant in the implementation of a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Big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scientific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project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Fundamentals</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methods</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and</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technologies</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for</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digital</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monitoring</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and</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forecasting</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of</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the</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environmental</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situation</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on</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the</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Baikal</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natural</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ru-RU" sz="1600" dirty="0" err="1">
                <a:solidFill>
                  <a:schemeClr val="bg1"/>
                </a:solidFill>
                <a:latin typeface="Tahoma" panose="020B0604030504040204" pitchFamily="34" charset="0"/>
                <a:ea typeface="Tahoma" panose="020B0604030504040204" pitchFamily="34" charset="0"/>
                <a:cs typeface="Tahoma" panose="020B0604030504040204" pitchFamily="34" charset="0"/>
              </a:rPr>
              <a:t>territory</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supported by the Ministry of Science and Higher Education of the Russian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Federation (supervisor is </a:t>
            </a:r>
            <a:r>
              <a:rPr lang="en-US" sz="16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academician</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I.V. </a:t>
            </a:r>
            <a:r>
              <a:rPr lang="en-US" sz="1600" dirty="0" err="1"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Buchkov</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q"/>
            </a:pPr>
            <a:r>
              <a:rPr lang="en-US" sz="1600"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In 2021</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our Institute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won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the</a:t>
            </a:r>
            <a:r>
              <a:rPr lang="ru-RU"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competition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"Development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of material and technical infrastructure of Centers for the collective use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with new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scientific equipment" held by the State program "Scientific and technological development of the Russian Federation". </a:t>
            </a:r>
            <a:endPar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   Supervisor </a:t>
            </a:r>
            <a:r>
              <a:rPr lang="en-US" sz="1600" dirty="0">
                <a:solidFill>
                  <a:schemeClr val="bg1"/>
                </a:solidFill>
                <a:latin typeface="Tahoma" panose="020B0604030504040204" pitchFamily="34" charset="0"/>
                <a:ea typeface="Tahoma" panose="020B0604030504040204" pitchFamily="34" charset="0"/>
                <a:cs typeface="Tahoma" panose="020B0604030504040204" pitchFamily="34" charset="0"/>
              </a:rPr>
              <a:t>is director </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of our Institute, corresponding member </a:t>
            </a:r>
            <a:r>
              <a:rPr lang="en-US" sz="1600"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D.P. </a:t>
            </a:r>
            <a:r>
              <a:rPr lang="en-US" sz="1600" dirty="0" err="1"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Gladkochub</a:t>
            </a:r>
            <a:r>
              <a:rPr lang="en-US" sz="16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US" sz="1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5060785" y="188200"/>
            <a:ext cx="3369112" cy="461665"/>
          </a:xfrm>
          <a:prstGeom prst="rect">
            <a:avLst/>
          </a:prstGeom>
          <a:noFill/>
        </p:spPr>
        <p:txBody>
          <a:bodyPr wrap="square" rtlCol="0">
            <a:spAutoFit/>
          </a:bodyPr>
          <a:lstStyle/>
          <a:p>
            <a:r>
              <a:rPr lang="en-US" sz="12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Center for Geodynamics and Geochronology</a:t>
            </a:r>
          </a:p>
          <a:p>
            <a:r>
              <a:rPr lang="en-US" sz="1200" dirty="0" smtClean="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Institute of the Earth’s Crust, SB RAS</a:t>
            </a:r>
            <a:endParaRPr lang="ru-RU" sz="1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http://crust.irk.ru/gallery/images/upload/photo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436275"/>
            <a:ext cx="2786743" cy="209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148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050" name="Picture 2" descr="a27d1042d0724de25277b63218e4e2de">
            <a:extLst>
              <a:ext uri="{FF2B5EF4-FFF2-40B4-BE49-F238E27FC236}">
                <a16:creationId xmlns:a16="http://schemas.microsoft.com/office/drawing/2014/main" id="{2F292F3C-63DE-C552-CA87-9F5D19FAD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937" y="829622"/>
            <a:ext cx="6881572" cy="5164763"/>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2051" name="Прямоугольник 4">
            <a:extLst>
              <a:ext uri="{FF2B5EF4-FFF2-40B4-BE49-F238E27FC236}">
                <a16:creationId xmlns:a16="http://schemas.microsoft.com/office/drawing/2014/main" id="{B70C5496-A1D7-3E3A-1745-8C7EA66D73DD}"/>
              </a:ext>
            </a:extLst>
          </p:cNvPr>
          <p:cNvSpPr>
            <a:spLocks noChangeArrowheads="1"/>
          </p:cNvSpPr>
          <p:nvPr/>
        </p:nvSpPr>
        <p:spPr bwMode="auto">
          <a:xfrm>
            <a:off x="0" y="0"/>
            <a:ext cx="9144000" cy="710624"/>
          </a:xfrm>
          <a:prstGeom prst="rect">
            <a:avLst/>
          </a:prstGeom>
          <a:solidFill>
            <a:schemeClr val="accent2"/>
          </a:solidFill>
          <a:ln w="28575">
            <a:noFill/>
          </a:ln>
          <a:effectLs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Center for Geodynamics and Geochronology</a:t>
            </a:r>
          </a:p>
          <a:p>
            <a:pPr>
              <a:spcBef>
                <a:spcPct val="0"/>
              </a:spcBef>
              <a:buNone/>
            </a:pPr>
            <a:r>
              <a:rPr lang="en-US" altLang="en-US" sz="1900" b="1" dirty="0">
                <a:solidFill>
                  <a:schemeClr val="bg1"/>
                </a:solidFill>
                <a:latin typeface="Tahoma" panose="020B0604030504040204" pitchFamily="34" charset="0"/>
                <a:ea typeface="Tahoma" panose="020B0604030504040204" pitchFamily="34" charset="0"/>
                <a:cs typeface="Tahoma" panose="020B0604030504040204" pitchFamily="34" charset="0"/>
              </a:rPr>
              <a:t>Institute of the Earth’s Crust, SB RAS</a:t>
            </a:r>
          </a:p>
          <a:p>
            <a:pPr>
              <a:spcBef>
                <a:spcPct val="0"/>
              </a:spcBef>
              <a:buNone/>
            </a:pPr>
            <a:endParaRPr lang="en-US" altLang="en-US" sz="1800" dirty="0" smtClean="0"/>
          </a:p>
        </p:txBody>
      </p:sp>
      <p:sp>
        <p:nvSpPr>
          <p:cNvPr id="2" name="Прямоугольник 1"/>
          <p:cNvSpPr/>
          <p:nvPr/>
        </p:nvSpPr>
        <p:spPr>
          <a:xfrm>
            <a:off x="1" y="6096366"/>
            <a:ext cx="9143999" cy="646331"/>
          </a:xfrm>
          <a:prstGeom prst="rect">
            <a:avLst/>
          </a:prstGeom>
          <a:solidFill>
            <a:schemeClr val="accent2"/>
          </a:solidFill>
          <a:ln w="28575">
            <a:solidFill>
              <a:srgbClr val="C00000"/>
            </a:solidFill>
          </a:ln>
        </p:spPr>
        <p:txBody>
          <a:bodyPr wrap="square">
            <a:spAutoFit/>
          </a:bodyPr>
          <a:lstStyle/>
          <a:p>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The Center includes clean rooms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block for sample </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preparation; It is assigned a class 1,000 cleanroom </a:t>
            </a: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dirty="0" smtClean="0">
                <a:solidFill>
                  <a:schemeClr val="bg1"/>
                </a:solidFill>
                <a:latin typeface="Tahoma" panose="020B0604030504040204" pitchFamily="34" charset="0"/>
                <a:ea typeface="Tahoma" panose="020B0604030504040204" pitchFamily="34" charset="0"/>
                <a:cs typeface="Tahoma" panose="020B0604030504040204" pitchFamily="34" charset="0"/>
              </a:rPr>
              <a:t>ISO 6), Standard ISO 14644-1.</a:t>
            </a:r>
            <a:endParaRPr lang="ru-RU"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Прямоугольник 2"/>
          <p:cNvSpPr/>
          <p:nvPr/>
        </p:nvSpPr>
        <p:spPr>
          <a:xfrm>
            <a:off x="5296710" y="341292"/>
            <a:ext cx="3893053" cy="369332"/>
          </a:xfrm>
          <a:prstGeom prst="rect">
            <a:avLst/>
          </a:prstGeom>
        </p:spPr>
        <p:txBody>
          <a:bodyPr wrap="none">
            <a:spAutoFit/>
          </a:bodyPr>
          <a:lstStyle/>
          <a:p>
            <a:r>
              <a:rPr lang="en-US" b="1" dirty="0">
                <a:solidFill>
                  <a:schemeClr val="bg1"/>
                </a:solidFill>
              </a:rPr>
              <a:t>http://www.en.crust.irk.ru/lab08.html</a:t>
            </a:r>
            <a:endParaRPr lang="ru-RU" b="1"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FC4B05-2595-2FF8-0C6F-6255C8A65B35}"/>
              </a:ext>
            </a:extLst>
          </p:cNvPr>
          <p:cNvSpPr txBox="1"/>
          <p:nvPr/>
        </p:nvSpPr>
        <p:spPr>
          <a:xfrm>
            <a:off x="4685210" y="644847"/>
            <a:ext cx="4458790" cy="1400383"/>
          </a:xfrm>
          <a:prstGeom prst="rect">
            <a:avLst/>
          </a:prstGeom>
          <a:solidFill>
            <a:schemeClr val="accent2"/>
          </a:solidFill>
          <a:ln w="28575">
            <a:solidFill>
              <a:srgbClr val="C00000"/>
            </a:solidFill>
          </a:ln>
        </p:spPr>
        <p:txBody>
          <a:bodyPr wrap="square">
            <a:spAutoFit/>
          </a:bodyPr>
          <a:lstStyle/>
          <a:p>
            <a:pPr marR="0" algn="just"/>
            <a:r>
              <a:rPr lang="en-US" sz="1700" u="sng"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Spectrophotometric complex </a:t>
            </a:r>
            <a:r>
              <a:rPr lang="en-US" sz="1700" u="sng" dirty="0" err="1">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Genesys</a:t>
            </a:r>
            <a:r>
              <a:rPr lang="en-US" sz="1700" u="sng" dirty="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10S</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700" dirty="0" err="1">
                <a:solidFill>
                  <a:schemeClr val="bg1"/>
                </a:solidFill>
                <a:latin typeface="Tahoma" panose="020B0604030504040204" pitchFamily="34" charset="0"/>
                <a:ea typeface="Tahoma" panose="020B0604030504040204" pitchFamily="34" charset="0"/>
                <a:cs typeface="Tahoma" panose="020B0604030504040204" pitchFamily="34" charset="0"/>
              </a:rPr>
              <a:t>Thermo</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 Fisher Scientific, USA</a:t>
            </a:r>
            <a:r>
              <a:rPr lang="ru-RU" sz="17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allows us to determine the</a:t>
            </a:r>
            <a:r>
              <a:rPr lang="ru-RU" sz="17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SiO</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 TiO</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 Al</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O</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 Fe</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O</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 FeO, P</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O</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5</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 contents in different types of rocks, soils, </a:t>
            </a:r>
            <a:r>
              <a:rPr lang="en-US"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ores, and </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sediments. </a:t>
            </a:r>
          </a:p>
        </p:txBody>
      </p:sp>
      <p:sp>
        <p:nvSpPr>
          <p:cNvPr id="8" name="Rectangle 1">
            <a:extLst>
              <a:ext uri="{FF2B5EF4-FFF2-40B4-BE49-F238E27FC236}">
                <a16:creationId xmlns:a16="http://schemas.microsoft.com/office/drawing/2014/main" id="{D6DD197B-5069-FF9A-E9BE-2FA60D16F792}"/>
              </a:ext>
            </a:extLst>
          </p:cNvPr>
          <p:cNvSpPr>
            <a:spLocks noChangeArrowheads="1"/>
          </p:cNvSpPr>
          <p:nvPr/>
        </p:nvSpPr>
        <p:spPr bwMode="auto">
          <a:xfrm>
            <a:off x="0" y="0"/>
            <a:ext cx="9144000" cy="500076"/>
          </a:xfrm>
          <a:prstGeom prst="rect">
            <a:avLst/>
          </a:prstGeom>
          <a:solidFill>
            <a:schemeClr val="accent2"/>
          </a:solidFill>
          <a:ln>
            <a:noFill/>
          </a:ln>
        </p:spPr>
        <p:txBody>
          <a:bodyPr wrap="square" tIns="152352" bIns="38088" anchor="t">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ru-RU" sz="2000" b="1" cap="all" dirty="0" smtClean="0">
                <a:solidFill>
                  <a:schemeClr val="bg1"/>
                </a:solidFill>
                <a:latin typeface="Tahoma" panose="020B0604030504040204" pitchFamily="34" charset="0"/>
                <a:ea typeface="Tahoma" panose="020B0604030504040204" pitchFamily="34" charset="0"/>
                <a:cs typeface="Tahoma" panose="020B0604030504040204" pitchFamily="34" charset="0"/>
              </a:rPr>
              <a:t>Chemical analysis department</a:t>
            </a:r>
            <a:endParaRPr lang="en-US" altLang="ru-RU" sz="2000" b="1" cap="all"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2" descr="Genesis">
            <a:extLst>
              <a:ext uri="{FF2B5EF4-FFF2-40B4-BE49-F238E27FC236}">
                <a16:creationId xmlns:a16="http://schemas.microsoft.com/office/drawing/2014/main" id="{396DACB2-36DB-BC5D-FB2E-F70FA8610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4582" y="644847"/>
            <a:ext cx="4549461" cy="2350902"/>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Рисунок 1"/>
          <p:cNvPicPr>
            <a:picLocks noChangeAspect="1"/>
          </p:cNvPicPr>
          <p:nvPr/>
        </p:nvPicPr>
        <p:blipFill>
          <a:blip r:embed="rId3"/>
          <a:stretch>
            <a:fillRect/>
          </a:stretch>
        </p:blipFill>
        <p:spPr>
          <a:xfrm>
            <a:off x="4748739" y="2190001"/>
            <a:ext cx="4308384" cy="3122112"/>
          </a:xfrm>
          <a:prstGeom prst="rect">
            <a:avLst/>
          </a:prstGeom>
          <a:ln w="28575">
            <a:solidFill>
              <a:srgbClr val="C00000"/>
            </a:solidFill>
          </a:ln>
        </p:spPr>
      </p:pic>
      <p:sp>
        <p:nvSpPr>
          <p:cNvPr id="4" name="TextBox 3"/>
          <p:cNvSpPr txBox="1"/>
          <p:nvPr/>
        </p:nvSpPr>
        <p:spPr>
          <a:xfrm>
            <a:off x="4720739" y="4789714"/>
            <a:ext cx="4364384" cy="1923604"/>
          </a:xfrm>
          <a:prstGeom prst="rect">
            <a:avLst/>
          </a:prstGeom>
          <a:solidFill>
            <a:schemeClr val="accent2"/>
          </a:solidFill>
          <a:ln w="28575">
            <a:solidFill>
              <a:srgbClr val="C00000"/>
            </a:solidFill>
          </a:ln>
        </p:spPr>
        <p:txBody>
          <a:bodyPr wrap="square" rtlCol="0">
            <a:spAutoFit/>
          </a:bodyPr>
          <a:lstStyle/>
          <a:p>
            <a:r>
              <a:rPr lang="en-US" sz="1700" u="sng"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Atomic absorption spectrometer </a:t>
            </a:r>
            <a:r>
              <a:rPr lang="en-US" sz="1700" u="sng" dirty="0" err="1"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Solaar</a:t>
            </a:r>
            <a:r>
              <a:rPr lang="en-US" sz="1700" u="sng"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M6</a:t>
            </a:r>
          </a:p>
          <a:p>
            <a:r>
              <a:rPr lang="en-US"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en-US" sz="17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Thermo</a:t>
            </a:r>
            <a:r>
              <a:rPr lang="en-US"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 Electron Corp., USA) with a Zeeman correction system.</a:t>
            </a:r>
          </a:p>
          <a:p>
            <a:r>
              <a:rPr lang="en-US"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This equipment is applied for the measuring</a:t>
            </a:r>
            <a:r>
              <a:rPr lang="ru-RU"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Fe</a:t>
            </a:r>
            <a:r>
              <a:rPr lang="en-US"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O</a:t>
            </a:r>
            <a:r>
              <a:rPr lang="en-US"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3(tot)</a:t>
            </a:r>
            <a:r>
              <a:rPr lang="ru-RU"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700" dirty="0" err="1">
                <a:solidFill>
                  <a:schemeClr val="bg1"/>
                </a:solidFill>
                <a:latin typeface="Tahoma" panose="020B0604030504040204" pitchFamily="34" charset="0"/>
                <a:ea typeface="Tahoma" panose="020B0604030504040204" pitchFamily="34" charset="0"/>
                <a:cs typeface="Tahoma" panose="020B0604030504040204" pitchFamily="34" charset="0"/>
              </a:rPr>
              <a:t>MnO</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700" dirty="0" err="1">
                <a:solidFill>
                  <a:schemeClr val="bg1"/>
                </a:solidFill>
                <a:latin typeface="Tahoma" panose="020B0604030504040204" pitchFamily="34" charset="0"/>
                <a:ea typeface="Tahoma" panose="020B0604030504040204" pitchFamily="34" charset="0"/>
                <a:cs typeface="Tahoma" panose="020B0604030504040204" pitchFamily="34" charset="0"/>
              </a:rPr>
              <a:t>CaO</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700" dirty="0" err="1">
                <a:solidFill>
                  <a:schemeClr val="bg1"/>
                </a:solidFill>
                <a:latin typeface="Tahoma" panose="020B0604030504040204" pitchFamily="34" charset="0"/>
                <a:ea typeface="Tahoma" panose="020B0604030504040204" pitchFamily="34" charset="0"/>
                <a:cs typeface="Tahoma" panose="020B0604030504040204" pitchFamily="34" charset="0"/>
              </a:rPr>
              <a:t>MgO</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 K</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O, Na</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O, Li, </a:t>
            </a:r>
            <a:r>
              <a:rPr lang="en-US" sz="17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Rb</a:t>
            </a:r>
            <a:r>
              <a:rPr lang="en-US"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 and</a:t>
            </a:r>
            <a:r>
              <a:rPr lang="ru-RU"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7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Sr</a:t>
            </a:r>
            <a:r>
              <a:rPr lang="en-US"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 in </a:t>
            </a:r>
            <a:r>
              <a:rPr lang="en-US" sz="1700" dirty="0">
                <a:solidFill>
                  <a:schemeClr val="bg1"/>
                </a:solidFill>
                <a:latin typeface="Tahoma" panose="020B0604030504040204" pitchFamily="34" charset="0"/>
                <a:ea typeface="Tahoma" panose="020B0604030504040204" pitchFamily="34" charset="0"/>
                <a:cs typeface="Tahoma" panose="020B0604030504040204" pitchFamily="34" charset="0"/>
              </a:rPr>
              <a:t>rocks, soils, ores, and sediments</a:t>
            </a:r>
            <a:r>
              <a:rPr lang="en-US" sz="17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en-US" sz="17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Рисунок 2"/>
          <p:cNvPicPr>
            <a:picLocks noChangeAspect="1"/>
          </p:cNvPicPr>
          <p:nvPr/>
        </p:nvPicPr>
        <p:blipFill>
          <a:blip r:embed="rId4"/>
          <a:stretch>
            <a:fillRect/>
          </a:stretch>
        </p:blipFill>
        <p:spPr>
          <a:xfrm>
            <a:off x="167746" y="3276360"/>
            <a:ext cx="4363132" cy="3224588"/>
          </a:xfrm>
          <a:prstGeom prst="rect">
            <a:avLst/>
          </a:prstGeom>
        </p:spPr>
      </p:pic>
    </p:spTree>
    <p:extLst>
      <p:ext uri="{BB962C8B-B14F-4D97-AF65-F5344CB8AC3E}">
        <p14:creationId xmlns:p14="http://schemas.microsoft.com/office/powerpoint/2010/main" val="75310841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84341</TotalTime>
  <Words>1844</Words>
  <Application>Microsoft Office PowerPoint</Application>
  <PresentationFormat>Экран (4:3)</PresentationFormat>
  <Paragraphs>111</Paragraphs>
  <Slides>23</Slides>
  <Notes>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2</vt:i4>
      </vt:variant>
      <vt:variant>
        <vt:lpstr>Заголовки слайдов</vt:lpstr>
      </vt:variant>
      <vt:variant>
        <vt:i4>23</vt:i4>
      </vt:variant>
    </vt:vector>
  </HeadingPairs>
  <TitlesOfParts>
    <vt:vector size="30" baseType="lpstr">
      <vt:lpstr>Arial</vt:lpstr>
      <vt:lpstr>Calibri</vt:lpstr>
      <vt:lpstr>Calibri Light</vt:lpstr>
      <vt:lpstr>Tahoma</vt:lpstr>
      <vt:lpstr>Wingdings</vt:lpstr>
      <vt:lpstr>1_Тема Office</vt:lpstr>
      <vt:lpstr>Тема Office</vt:lpstr>
      <vt:lpstr>Презентация PowerPoint</vt:lpstr>
      <vt:lpstr>Institute of the Earth’s Crust: main scientific directions</vt:lpstr>
      <vt:lpstr>Main scientific achievements over the last five years</vt:lpstr>
      <vt:lpstr>  The Institute publishes the international scientific journal "Geodynamics and Tectonophysics" (http://www.gt-crust.ru). The journal is included in the Web of Science (Core Collection) and Scopus databases.     There are two leading scientific schools at the Institute.  Leaders: Academician of the Russian Academy of Sciences F.A. Letnikov and corresponding member of RAS E.V. Sklyarov.    The Institute has cooperation with universities: Irkutsk National Research Technical University (IRNTU) and Irkutsk State University (ISU).  Joint research laboratories have been created: geophysical, tectonophysical, and modern research methods in dynamic and engineering geology.    In 2015, the Center for Geodynamics and Geochronology was created (supervised by Professor A.V. Ivanov).    In 2017, to combine geophysical research, the Unique Scientific Installation “South Baikal Instrumental Complex for Monitoring Hazardous Geodynamic Processes” was created.</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Ann Dymshits</dc:creator>
  <cp:lastModifiedBy>user</cp:lastModifiedBy>
  <cp:revision>256</cp:revision>
  <cp:lastPrinted>2023-12-15T09:41:20Z</cp:lastPrinted>
  <dcterms:created xsi:type="dcterms:W3CDTF">2023-05-24T07:31:53Z</dcterms:created>
  <dcterms:modified xsi:type="dcterms:W3CDTF">2023-12-15T09:54:08Z</dcterms:modified>
</cp:coreProperties>
</file>